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5"/>
  </p:sldMasterIdLst>
  <p:notesMasterIdLst>
    <p:notesMasterId r:id="rId35"/>
  </p:notesMasterIdLst>
  <p:handoutMasterIdLst>
    <p:handoutMasterId r:id="rId36"/>
  </p:handoutMasterIdLst>
  <p:sldIdLst>
    <p:sldId id="280" r:id="rId6"/>
    <p:sldId id="289" r:id="rId7"/>
    <p:sldId id="281" r:id="rId8"/>
    <p:sldId id="295" r:id="rId9"/>
    <p:sldId id="286" r:id="rId10"/>
    <p:sldId id="307" r:id="rId11"/>
    <p:sldId id="302" r:id="rId12"/>
    <p:sldId id="288" r:id="rId13"/>
    <p:sldId id="310" r:id="rId14"/>
    <p:sldId id="309" r:id="rId15"/>
    <p:sldId id="284" r:id="rId16"/>
    <p:sldId id="283" r:id="rId17"/>
    <p:sldId id="282" r:id="rId18"/>
    <p:sldId id="299" r:id="rId19"/>
    <p:sldId id="293" r:id="rId20"/>
    <p:sldId id="300" r:id="rId21"/>
    <p:sldId id="296" r:id="rId22"/>
    <p:sldId id="305" r:id="rId23"/>
    <p:sldId id="291" r:id="rId24"/>
    <p:sldId id="292" r:id="rId25"/>
    <p:sldId id="298" r:id="rId26"/>
    <p:sldId id="311" r:id="rId27"/>
    <p:sldId id="294" r:id="rId28"/>
    <p:sldId id="301" r:id="rId29"/>
    <p:sldId id="297" r:id="rId30"/>
    <p:sldId id="303" r:id="rId31"/>
    <p:sldId id="304" r:id="rId32"/>
    <p:sldId id="306" r:id="rId33"/>
    <p:sldId id="257" r:id="rId34"/>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B68"/>
    <a:srgbClr val="0E356B"/>
    <a:srgbClr val="002060"/>
    <a:srgbClr val="0F337B"/>
    <a:srgbClr val="7AB2E5"/>
    <a:srgbClr val="26AAFC"/>
    <a:srgbClr val="18A4FD"/>
    <a:srgbClr val="0099FF"/>
    <a:srgbClr val="33ADFF"/>
    <a:srgbClr val="02A6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47" autoAdjust="0"/>
    <p:restoredTop sz="80442" autoAdjust="0"/>
  </p:normalViewPr>
  <p:slideViewPr>
    <p:cSldViewPr>
      <p:cViewPr varScale="1">
        <p:scale>
          <a:sx n="158" d="100"/>
          <a:sy n="158" d="100"/>
        </p:scale>
        <p:origin x="232" y="536"/>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notesViewPr>
    <p:cSldViewPr>
      <p:cViewPr varScale="1">
        <p:scale>
          <a:sx n="55" d="100"/>
          <a:sy n="55" d="100"/>
        </p:scale>
        <p:origin x="278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82B6AB1C-D9C8-401F-B58C-F84F87D5FCDE}" type="datetimeFigureOut">
              <a:rPr lang="en-PH" smtClean="0"/>
              <a:t>15/10/2019</a:t>
            </a:fld>
            <a:endParaRPr lang="en-PH"/>
          </a:p>
        </p:txBody>
      </p:sp>
      <p:sp>
        <p:nvSpPr>
          <p:cNvPr id="4" name="Footer Placeholder 3"/>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206E932F-2D90-4244-8F59-CAA006B2BB43}" type="slidenum">
              <a:rPr lang="en-PH" smtClean="0"/>
              <a:t>‹#›</a:t>
            </a:fld>
            <a:endParaRPr lang="en-PH"/>
          </a:p>
        </p:txBody>
      </p:sp>
    </p:spTree>
    <p:extLst>
      <p:ext uri="{BB962C8B-B14F-4D97-AF65-F5344CB8AC3E}">
        <p14:creationId xmlns:p14="http://schemas.microsoft.com/office/powerpoint/2010/main" val="1969908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EFE0B8A4-A2B9-4253-9106-65115A79AEB4}" type="datetimeFigureOut">
              <a:rPr lang="en-US" smtClean="0"/>
              <a:pPr/>
              <a:t>10/15/19</a:t>
            </a:fld>
            <a:endParaRPr lang="en-US" dirty="0"/>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E1BD1256-2D7D-4148-B204-D854B79CFE44}" type="slidenum">
              <a:rPr lang="en-US" smtClean="0"/>
              <a:pPr/>
              <a:t>‹#›</a:t>
            </a:fld>
            <a:endParaRPr lang="en-US" dirty="0"/>
          </a:p>
        </p:txBody>
      </p:sp>
    </p:spTree>
    <p:extLst>
      <p:ext uri="{BB962C8B-B14F-4D97-AF65-F5344CB8AC3E}">
        <p14:creationId xmlns:p14="http://schemas.microsoft.com/office/powerpoint/2010/main" val="2702801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1</a:t>
            </a:fld>
            <a:endParaRPr lang="en-US" dirty="0"/>
          </a:p>
        </p:txBody>
      </p:sp>
    </p:spTree>
    <p:extLst>
      <p:ext uri="{BB962C8B-B14F-4D97-AF65-F5344CB8AC3E}">
        <p14:creationId xmlns:p14="http://schemas.microsoft.com/office/powerpoint/2010/main" val="948360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 the topic of password security, </a:t>
            </a:r>
            <a:r>
              <a:rPr lang="en-US" sz="1200" b="1" i="1" dirty="0"/>
              <a:t>‘;--have I been </a:t>
            </a:r>
            <a:r>
              <a:rPr lang="en-US" sz="1200" b="1" i="1" dirty="0" err="1"/>
              <a:t>pwned</a:t>
            </a:r>
            <a:r>
              <a:rPr lang="en-US" sz="1200" b="1" i="1" dirty="0"/>
              <a:t>?</a:t>
            </a:r>
            <a:r>
              <a:rPr lang="en-US" sz="1200" dirty="0"/>
              <a:t> is a great resource for audience participation.  We have the audience visit the website and enter email addresses they know about.</a:t>
            </a:r>
          </a:p>
          <a:p>
            <a:endParaRPr lang="en-US" dirty="0"/>
          </a:p>
          <a:p>
            <a:r>
              <a:rPr lang="en-US" dirty="0"/>
              <a:t>We ask the audience to visit Have I Been </a:t>
            </a:r>
            <a:r>
              <a:rPr lang="en-US" dirty="0" err="1"/>
              <a:t>Pwned</a:t>
            </a:r>
            <a:r>
              <a:rPr lang="en-US" dirty="0"/>
              <a:t> and enter email addresses they know about to determine if the addresses were exposed in data breaches.  We have never had someone tell us they didn’t find an email addresses from this site.</a:t>
            </a:r>
          </a:p>
          <a:p>
            <a:r>
              <a:rPr lang="en-US" dirty="0"/>
              <a:t>We power-on a </a:t>
            </a:r>
            <a:r>
              <a:rPr lang="en-US" dirty="0" err="1"/>
              <a:t>WiFi</a:t>
            </a:r>
            <a:r>
              <a:rPr lang="en-US" dirty="0"/>
              <a:t> pineapple and have the audience look at the available </a:t>
            </a:r>
            <a:r>
              <a:rPr lang="en-US" dirty="0" err="1"/>
              <a:t>wifi</a:t>
            </a:r>
            <a:r>
              <a:rPr lang="en-US" dirty="0"/>
              <a:t> networks.  Some of them actually connect to a bogus network automatically.  We show the network options on the screen and talk about wireless security.</a:t>
            </a:r>
          </a:p>
        </p:txBody>
      </p:sp>
      <p:sp>
        <p:nvSpPr>
          <p:cNvPr id="4" name="Slide Number Placeholder 3"/>
          <p:cNvSpPr>
            <a:spLocks noGrp="1"/>
          </p:cNvSpPr>
          <p:nvPr>
            <p:ph type="sldNum" sz="quarter" idx="5"/>
          </p:nvPr>
        </p:nvSpPr>
        <p:spPr/>
        <p:txBody>
          <a:bodyPr/>
          <a:lstStyle/>
          <a:p>
            <a:fld id="{E1BD1256-2D7D-4148-B204-D854B79CFE44}" type="slidenum">
              <a:rPr lang="en-US" smtClean="0"/>
              <a:pPr/>
              <a:t>15</a:t>
            </a:fld>
            <a:endParaRPr lang="en-US" dirty="0"/>
          </a:p>
        </p:txBody>
      </p:sp>
    </p:spTree>
    <p:extLst>
      <p:ext uri="{BB962C8B-B14F-4D97-AF65-F5344CB8AC3E}">
        <p14:creationId xmlns:p14="http://schemas.microsoft.com/office/powerpoint/2010/main" val="258164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17</a:t>
            </a:fld>
            <a:endParaRPr lang="en-US" dirty="0"/>
          </a:p>
        </p:txBody>
      </p:sp>
    </p:spTree>
    <p:extLst>
      <p:ext uri="{BB962C8B-B14F-4D97-AF65-F5344CB8AC3E}">
        <p14:creationId xmlns:p14="http://schemas.microsoft.com/office/powerpoint/2010/main" val="3046733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What we do in Information Security often seems difficult or impossible.  If we demonstrate that anyone can do it, Senior Management is more likely to take an interest.</a:t>
            </a:r>
          </a:p>
        </p:txBody>
      </p:sp>
      <p:sp>
        <p:nvSpPr>
          <p:cNvPr id="4" name="Slide Number Placeholder 3"/>
          <p:cNvSpPr>
            <a:spLocks noGrp="1"/>
          </p:cNvSpPr>
          <p:nvPr>
            <p:ph type="sldNum" sz="quarter" idx="5"/>
          </p:nvPr>
        </p:nvSpPr>
        <p:spPr/>
        <p:txBody>
          <a:bodyPr/>
          <a:lstStyle/>
          <a:p>
            <a:fld id="{E1BD1256-2D7D-4148-B204-D854B79CFE44}" type="slidenum">
              <a:rPr lang="en-US" smtClean="0"/>
              <a:pPr/>
              <a:t>19</a:t>
            </a:fld>
            <a:endParaRPr lang="en-US" dirty="0"/>
          </a:p>
        </p:txBody>
      </p:sp>
    </p:spTree>
    <p:extLst>
      <p:ext uri="{BB962C8B-B14F-4D97-AF65-F5344CB8AC3E}">
        <p14:creationId xmlns:p14="http://schemas.microsoft.com/office/powerpoint/2010/main" val="421866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In hands-on demonstrations, we discuss password cracking, and give users the chance to crack hashes.  </a:t>
            </a:r>
          </a:p>
          <a:p>
            <a:pPr marL="0" indent="0">
              <a:buNone/>
            </a:pPr>
            <a:endParaRPr lang="en-US" sz="900" dirty="0"/>
          </a:p>
          <a:p>
            <a:pPr marL="0" indent="0">
              <a:buNone/>
            </a:pPr>
            <a:r>
              <a:rPr lang="en-US" sz="1200" dirty="0"/>
              <a:t>When hands-on is not feasible, we talk about Kraken – our in-house password cracking server.  For &lt;$5,000, we built our own GPU based password cracking machine.  This allows us to crack hashes gathered on penetration tests and Red Team engagements. </a:t>
            </a:r>
          </a:p>
          <a:p>
            <a:pPr marL="0" indent="0">
              <a:buNone/>
            </a:pPr>
            <a:endParaRPr lang="en-US" sz="800" dirty="0"/>
          </a:p>
          <a:p>
            <a:pPr marL="0" indent="0">
              <a:buNone/>
            </a:pPr>
            <a:r>
              <a:rPr lang="en-US" sz="1200" b="1" dirty="0"/>
              <a:t>Through videos and slides</a:t>
            </a:r>
            <a:r>
              <a:rPr lang="en-US" sz="1200" dirty="0"/>
              <a:t>: we demonstrate how easy it is to crack passwords quickly in various formats: NTLM, SAP BCODE, DES crypt, etc..  We give examples of each of these, and where they can (or could) be found in our environment.  We also share some facts such as: we can guess ~192MH/s in NTLM format against dictionary attacks.</a:t>
            </a:r>
          </a:p>
          <a:p>
            <a:pPr marL="0" indent="0">
              <a:buNone/>
            </a:pPr>
            <a:r>
              <a:rPr lang="en-US" sz="1200" dirty="0" err="1"/>
              <a:t>rockyou.txt</a:t>
            </a:r>
            <a:r>
              <a:rPr lang="en-US" sz="1200" dirty="0"/>
              <a:t> has 14.3 Million passwords</a:t>
            </a:r>
          </a:p>
          <a:p>
            <a:pPr marL="0" indent="0">
              <a:buNone/>
            </a:pPr>
            <a:r>
              <a:rPr lang="en-US" sz="1200" dirty="0" err="1"/>
              <a:t>CrackStation</a:t>
            </a:r>
            <a:r>
              <a:rPr lang="en-US" sz="1200" dirty="0"/>
              <a:t> has 1.4 Billion passwords</a:t>
            </a:r>
          </a:p>
          <a:p>
            <a:pPr marL="0" indent="0">
              <a:buNone/>
            </a:pPr>
            <a:endParaRPr lang="en-US" sz="1200" dirty="0"/>
          </a:p>
          <a:p>
            <a:pPr marL="0" indent="0">
              <a:buNone/>
            </a:pPr>
            <a:r>
              <a:rPr lang="en-US" sz="1200" dirty="0"/>
              <a:t>Misconceptions:</a:t>
            </a:r>
          </a:p>
          <a:p>
            <a:pPr marL="0" indent="0">
              <a:buNone/>
            </a:pPr>
            <a:r>
              <a:rPr lang="en-US" sz="1200" dirty="0"/>
              <a:t>Passwords need to be complicated</a:t>
            </a:r>
          </a:p>
          <a:p>
            <a:pPr marL="0" indent="0">
              <a:buNone/>
            </a:pPr>
            <a:r>
              <a:rPr lang="en-US" sz="1200" dirty="0"/>
              <a:t>You have to remember passwords</a:t>
            </a:r>
          </a:p>
          <a:p>
            <a:pPr marL="0" indent="0">
              <a:buNone/>
            </a:pPr>
            <a:r>
              <a:rPr lang="en-US" sz="1200" dirty="0"/>
              <a:t>Long complex passwords are always secure</a:t>
            </a:r>
          </a:p>
        </p:txBody>
      </p:sp>
      <p:sp>
        <p:nvSpPr>
          <p:cNvPr id="4" name="Slide Number Placeholder 3"/>
          <p:cNvSpPr>
            <a:spLocks noGrp="1"/>
          </p:cNvSpPr>
          <p:nvPr>
            <p:ph type="sldNum" sz="quarter" idx="5"/>
          </p:nvPr>
        </p:nvSpPr>
        <p:spPr/>
        <p:txBody>
          <a:bodyPr/>
          <a:lstStyle/>
          <a:p>
            <a:fld id="{E1BD1256-2D7D-4148-B204-D854B79CFE44}" type="slidenum">
              <a:rPr lang="en-US" smtClean="0"/>
              <a:pPr/>
              <a:t>20</a:t>
            </a:fld>
            <a:endParaRPr lang="en-US" dirty="0"/>
          </a:p>
        </p:txBody>
      </p:sp>
    </p:spTree>
    <p:extLst>
      <p:ext uri="{BB962C8B-B14F-4D97-AF65-F5344CB8AC3E}">
        <p14:creationId xmlns:p14="http://schemas.microsoft.com/office/powerpoint/2010/main" val="113178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complexity isn’t important</a:t>
            </a:r>
          </a:p>
        </p:txBody>
      </p:sp>
      <p:sp>
        <p:nvSpPr>
          <p:cNvPr id="4" name="Slide Number Placeholder 3"/>
          <p:cNvSpPr>
            <a:spLocks noGrp="1"/>
          </p:cNvSpPr>
          <p:nvPr>
            <p:ph type="sldNum" sz="quarter" idx="5"/>
          </p:nvPr>
        </p:nvSpPr>
        <p:spPr/>
        <p:txBody>
          <a:bodyPr/>
          <a:lstStyle/>
          <a:p>
            <a:fld id="{E1BD1256-2D7D-4148-B204-D854B79CFE44}" type="slidenum">
              <a:rPr lang="en-US" smtClean="0"/>
              <a:pPr/>
              <a:t>21</a:t>
            </a:fld>
            <a:endParaRPr lang="en-US" dirty="0"/>
          </a:p>
        </p:txBody>
      </p:sp>
    </p:spTree>
    <p:extLst>
      <p:ext uri="{BB962C8B-B14F-4D97-AF65-F5344CB8AC3E}">
        <p14:creationId xmlns:p14="http://schemas.microsoft.com/office/powerpoint/2010/main" val="2786001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of our  &lt;$5K password cracking server.</a:t>
            </a:r>
          </a:p>
        </p:txBody>
      </p:sp>
      <p:sp>
        <p:nvSpPr>
          <p:cNvPr id="4" name="Slide Number Placeholder 3"/>
          <p:cNvSpPr>
            <a:spLocks noGrp="1"/>
          </p:cNvSpPr>
          <p:nvPr>
            <p:ph type="sldNum" sz="quarter" idx="5"/>
          </p:nvPr>
        </p:nvSpPr>
        <p:spPr/>
        <p:txBody>
          <a:bodyPr/>
          <a:lstStyle/>
          <a:p>
            <a:fld id="{E1BD1256-2D7D-4148-B204-D854B79CFE44}" type="slidenum">
              <a:rPr lang="en-US" smtClean="0"/>
              <a:pPr/>
              <a:t>22</a:t>
            </a:fld>
            <a:endParaRPr lang="en-US" dirty="0"/>
          </a:p>
        </p:txBody>
      </p:sp>
    </p:spTree>
    <p:extLst>
      <p:ext uri="{BB962C8B-B14F-4D97-AF65-F5344CB8AC3E}">
        <p14:creationId xmlns:p14="http://schemas.microsoft.com/office/powerpoint/2010/main" val="266312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Hak5’s tool, </a:t>
            </a:r>
            <a:r>
              <a:rPr lang="en-US" sz="1200" dirty="0" err="1"/>
              <a:t>WiFi</a:t>
            </a:r>
            <a:r>
              <a:rPr lang="en-US" sz="1200" dirty="0"/>
              <a:t> Pineapple, is a great way to demonstrate wireless network and mobile device security.  Turn it on, and it will grab SSID names from devices trying to connect to known wireless networks.</a:t>
            </a:r>
          </a:p>
          <a:p>
            <a:endParaRPr lang="en-US" dirty="0"/>
          </a:p>
          <a:p>
            <a:r>
              <a:rPr lang="en-US" dirty="0"/>
              <a:t>We power-on a </a:t>
            </a:r>
            <a:r>
              <a:rPr lang="en-US" dirty="0" err="1"/>
              <a:t>WiFi</a:t>
            </a:r>
            <a:r>
              <a:rPr lang="en-US" dirty="0"/>
              <a:t> pineapple and have the audience look at the available </a:t>
            </a:r>
            <a:r>
              <a:rPr lang="en-US" dirty="0" err="1"/>
              <a:t>wifi</a:t>
            </a:r>
            <a:r>
              <a:rPr lang="en-US" dirty="0"/>
              <a:t> networks.  Some of them actually connect to a bogus network automatically.  We show the network options on the screen and talk about wireless security.</a:t>
            </a:r>
          </a:p>
        </p:txBody>
      </p:sp>
      <p:sp>
        <p:nvSpPr>
          <p:cNvPr id="4" name="Slide Number Placeholder 3"/>
          <p:cNvSpPr>
            <a:spLocks noGrp="1"/>
          </p:cNvSpPr>
          <p:nvPr>
            <p:ph type="sldNum" sz="quarter" idx="5"/>
          </p:nvPr>
        </p:nvSpPr>
        <p:spPr/>
        <p:txBody>
          <a:bodyPr/>
          <a:lstStyle/>
          <a:p>
            <a:fld id="{E1BD1256-2D7D-4148-B204-D854B79CFE44}" type="slidenum">
              <a:rPr lang="en-US" smtClean="0"/>
              <a:pPr/>
              <a:t>23</a:t>
            </a:fld>
            <a:endParaRPr lang="en-US" dirty="0"/>
          </a:p>
        </p:txBody>
      </p:sp>
    </p:spTree>
    <p:extLst>
      <p:ext uri="{BB962C8B-B14F-4D97-AF65-F5344CB8AC3E}">
        <p14:creationId xmlns:p14="http://schemas.microsoft.com/office/powerpoint/2010/main" val="439070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a:t>
            </a:r>
            <a:r>
              <a:rPr lang="en-US" dirty="0" err="1"/>
              <a:t>PineAP</a:t>
            </a:r>
            <a:r>
              <a:rPr lang="en-US" dirty="0"/>
              <a:t> screen.</a:t>
            </a:r>
          </a:p>
        </p:txBody>
      </p:sp>
      <p:sp>
        <p:nvSpPr>
          <p:cNvPr id="4" name="Slide Number Placeholder 3"/>
          <p:cNvSpPr>
            <a:spLocks noGrp="1"/>
          </p:cNvSpPr>
          <p:nvPr>
            <p:ph type="sldNum" sz="quarter" idx="5"/>
          </p:nvPr>
        </p:nvSpPr>
        <p:spPr/>
        <p:txBody>
          <a:bodyPr/>
          <a:lstStyle/>
          <a:p>
            <a:fld id="{E1BD1256-2D7D-4148-B204-D854B79CFE44}" type="slidenum">
              <a:rPr lang="en-US" smtClean="0"/>
              <a:pPr/>
              <a:t>24</a:t>
            </a:fld>
            <a:endParaRPr lang="en-US" dirty="0"/>
          </a:p>
        </p:txBody>
      </p:sp>
    </p:spTree>
    <p:extLst>
      <p:ext uri="{BB962C8B-B14F-4D97-AF65-F5344CB8AC3E}">
        <p14:creationId xmlns:p14="http://schemas.microsoft.com/office/powerpoint/2010/main" val="1351094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Hak5’s tool, Bash Bunny, operates like a Human Interface Device (HID / Keyboard).</a:t>
            </a:r>
          </a:p>
          <a:p>
            <a:pPr marL="0" indent="0">
              <a:buNone/>
            </a:pPr>
            <a:r>
              <a:rPr lang="en-US" sz="1200" dirty="0"/>
              <a:t>Customized payloads can be created to send keystrokes to a computer.</a:t>
            </a:r>
          </a:p>
          <a:p>
            <a:endParaRPr lang="en-US" sz="1200" dirty="0"/>
          </a:p>
          <a:p>
            <a:r>
              <a:rPr lang="en-US" sz="1200" dirty="0"/>
              <a:t>R4Z (short for </a:t>
            </a:r>
            <a:r>
              <a:rPr lang="en-US" sz="1200" dirty="0" err="1"/>
              <a:t>RalphyZ</a:t>
            </a:r>
            <a:r>
              <a:rPr lang="en-US" sz="1200" dirty="0"/>
              <a:t>) are the payloads I created while doing penetration testing.  The </a:t>
            </a:r>
            <a:r>
              <a:rPr lang="en-US" sz="1200" dirty="0" err="1"/>
              <a:t>ThemeChanger</a:t>
            </a:r>
            <a:r>
              <a:rPr lang="en-US" sz="1200" dirty="0"/>
              <a:t> is used to deploy a custom wallpaper.  With  USB Blocking in place, sometimes we must get creative and download the payload before executing it.</a:t>
            </a:r>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25</a:t>
            </a:fld>
            <a:endParaRPr lang="en-US" dirty="0"/>
          </a:p>
        </p:txBody>
      </p:sp>
    </p:spTree>
    <p:extLst>
      <p:ext uri="{BB962C8B-B14F-4D97-AF65-F5344CB8AC3E}">
        <p14:creationId xmlns:p14="http://schemas.microsoft.com/office/powerpoint/2010/main" val="140905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Managers!!!</a:t>
            </a:r>
          </a:p>
          <a:p>
            <a:r>
              <a:rPr lang="en-US" dirty="0"/>
              <a:t>Some are shy, some are outgoing</a:t>
            </a:r>
          </a:p>
          <a:p>
            <a:r>
              <a:rPr lang="en-US" dirty="0"/>
              <a:t>Finance, Product Supply, Marketing, Sales, IT</a:t>
            </a:r>
          </a:p>
          <a:p>
            <a:endParaRPr lang="en-US" dirty="0"/>
          </a:p>
          <a:p>
            <a:r>
              <a:rPr lang="en-US" dirty="0"/>
              <a:t>Can you make it relatable? </a:t>
            </a:r>
          </a:p>
        </p:txBody>
      </p:sp>
      <p:sp>
        <p:nvSpPr>
          <p:cNvPr id="4" name="Slide Number Placeholder 3"/>
          <p:cNvSpPr>
            <a:spLocks noGrp="1"/>
          </p:cNvSpPr>
          <p:nvPr>
            <p:ph type="sldNum" sz="quarter" idx="5"/>
          </p:nvPr>
        </p:nvSpPr>
        <p:spPr/>
        <p:txBody>
          <a:bodyPr/>
          <a:lstStyle/>
          <a:p>
            <a:fld id="{E1BD1256-2D7D-4148-B204-D854B79CFE44}" type="slidenum">
              <a:rPr lang="en-US" smtClean="0"/>
              <a:pPr/>
              <a:t>27</a:t>
            </a:fld>
            <a:endParaRPr lang="en-US" dirty="0"/>
          </a:p>
        </p:txBody>
      </p:sp>
    </p:spTree>
    <p:extLst>
      <p:ext uri="{BB962C8B-B14F-4D97-AF65-F5344CB8AC3E}">
        <p14:creationId xmlns:p14="http://schemas.microsoft.com/office/powerpoint/2010/main" val="148577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i="1" dirty="0"/>
              <a:t>Presenting Security to Senior Management</a:t>
            </a:r>
            <a:r>
              <a:rPr lang="en-US" sz="1200" dirty="0"/>
              <a:t> is very important.  Buy-in from the top is critical for the success of any security program.  These techniques have helped me reach a challenging audience…not unlike training cats.  Using these tips and suggestions, hopefully you will be able to improve security for your company.</a:t>
            </a:r>
          </a:p>
          <a:p>
            <a:pPr marL="0" indent="0">
              <a:buNone/>
            </a:pPr>
            <a:endParaRPr lang="en-US" sz="1200" dirty="0"/>
          </a:p>
          <a:p>
            <a:pPr marL="0" indent="0">
              <a:buNone/>
            </a:pPr>
            <a:r>
              <a:rPr lang="en-US" sz="1200" dirty="0"/>
              <a:t>If you can </a:t>
            </a:r>
            <a:r>
              <a:rPr lang="en-US" sz="1200" b="1" dirty="0"/>
              <a:t>Find what the cat likes</a:t>
            </a:r>
            <a:r>
              <a:rPr lang="en-US" sz="1200" dirty="0"/>
              <a:t>, it will help you focus on the right priorities.  You must also </a:t>
            </a:r>
            <a:r>
              <a:rPr lang="en-US" sz="1200" b="1" dirty="0"/>
              <a:t>Keep the cat’s attention </a:t>
            </a:r>
            <a:r>
              <a:rPr lang="en-US" sz="1200" dirty="0"/>
              <a:t>by engaging them in meaningful ways.  And last, </a:t>
            </a:r>
            <a:r>
              <a:rPr lang="en-US" sz="1200" b="1" dirty="0"/>
              <a:t>Don’t be smarter than the cat</a:t>
            </a:r>
            <a:r>
              <a:rPr lang="en-US" sz="1200" dirty="0"/>
              <a:t>! Everyone knows cats want to be smarter than you!</a:t>
            </a:r>
          </a:p>
          <a:p>
            <a:pPr marL="0" indent="0">
              <a:buNone/>
            </a:pPr>
            <a:endParaRPr lang="en-US" sz="1200" dirty="0"/>
          </a:p>
          <a:p>
            <a:pPr marL="0" indent="0">
              <a:buNone/>
            </a:pPr>
            <a:r>
              <a:rPr lang="en-US" sz="1200" dirty="0"/>
              <a:t>This presentation has a few tips and a lot of tricks for effectively: </a:t>
            </a:r>
          </a:p>
          <a:p>
            <a:pPr marL="0" indent="0">
              <a:buNone/>
            </a:pPr>
            <a:r>
              <a:rPr lang="en-US" sz="1600" b="1" i="1" dirty="0"/>
              <a:t>Presenting Security to Senior Management</a:t>
            </a:r>
            <a:r>
              <a:rPr lang="en-US" sz="1600" dirty="0"/>
              <a:t>.</a:t>
            </a:r>
          </a:p>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3</a:t>
            </a:fld>
            <a:endParaRPr lang="en-US" dirty="0"/>
          </a:p>
        </p:txBody>
      </p:sp>
    </p:spTree>
    <p:extLst>
      <p:ext uri="{BB962C8B-B14F-4D97-AF65-F5344CB8AC3E}">
        <p14:creationId xmlns:p14="http://schemas.microsoft.com/office/powerpoint/2010/main" val="1474209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28</a:t>
            </a:fld>
            <a:endParaRPr lang="en-US" dirty="0"/>
          </a:p>
        </p:txBody>
      </p:sp>
    </p:spTree>
    <p:extLst>
      <p:ext uri="{BB962C8B-B14F-4D97-AF65-F5344CB8AC3E}">
        <p14:creationId xmlns:p14="http://schemas.microsoft.com/office/powerpoint/2010/main" val="963499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29</a:t>
            </a:fld>
            <a:endParaRPr lang="en-US" dirty="0"/>
          </a:p>
        </p:txBody>
      </p:sp>
    </p:spTree>
    <p:extLst>
      <p:ext uri="{BB962C8B-B14F-4D97-AF65-F5344CB8AC3E}">
        <p14:creationId xmlns:p14="http://schemas.microsoft.com/office/powerpoint/2010/main" val="139886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they know it’s good for them, sometimes you have to present security in a way that is appealing. You have to be flexible enough and aware enough to “find what the cat likes”.  Who are your cats, and what do they like?  Once you know what they like, then the goal is to present it in a way they can understand it.</a:t>
            </a:r>
          </a:p>
          <a:p>
            <a:endParaRPr lang="en-US" dirty="0"/>
          </a:p>
          <a:p>
            <a:pPr marL="0" indent="0">
              <a:buNone/>
            </a:pPr>
            <a:r>
              <a:rPr lang="en-US" dirty="0"/>
              <a:t>Identify the top security priorities of the audience.  </a:t>
            </a:r>
          </a:p>
          <a:p>
            <a:pPr marL="0" indent="0">
              <a:buNone/>
            </a:pPr>
            <a:r>
              <a:rPr lang="en-US" dirty="0"/>
              <a:t>Translate any business priorities into security priorities. </a:t>
            </a:r>
          </a:p>
          <a:p>
            <a:pPr marL="0" indent="0">
              <a:buNone/>
            </a:pPr>
            <a:r>
              <a:rPr lang="en-US" dirty="0"/>
              <a:t>CIO vs. CISO vs. CEO vs. COO will be different</a:t>
            </a:r>
          </a:p>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5</a:t>
            </a:fld>
            <a:endParaRPr lang="en-US" dirty="0"/>
          </a:p>
        </p:txBody>
      </p:sp>
    </p:spTree>
    <p:extLst>
      <p:ext uri="{BB962C8B-B14F-4D97-AF65-F5344CB8AC3E}">
        <p14:creationId xmlns:p14="http://schemas.microsoft.com/office/powerpoint/2010/main" val="3982801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dirty="0"/>
              <a:t>In-house spear phishing works very well!   </a:t>
            </a:r>
          </a:p>
          <a:p>
            <a:pPr marL="0" indent="0">
              <a:buNone/>
            </a:pPr>
            <a:r>
              <a:rPr lang="en-US" sz="1200" dirty="0"/>
              <a:t>Senior Mangers understand the concept of being phished. They have heard of phishing and can spot basic scams.  Most have never even considered donating to the deposed prince of Nigeria.</a:t>
            </a:r>
          </a:p>
          <a:p>
            <a:pPr marL="0" indent="0">
              <a:buNone/>
            </a:pPr>
            <a:endParaRPr lang="en-US" sz="1200" dirty="0"/>
          </a:p>
          <a:p>
            <a:pPr marL="0" indent="0">
              <a:buNone/>
            </a:pPr>
            <a:r>
              <a:rPr lang="en-US" sz="1200" dirty="0"/>
              <a:t>We help Senior Managers understand:</a:t>
            </a:r>
          </a:p>
          <a:p>
            <a:r>
              <a:rPr lang="en-US" sz="1200" dirty="0"/>
              <a:t>Dangers of phishing</a:t>
            </a:r>
          </a:p>
          <a:p>
            <a:r>
              <a:rPr lang="en-US" sz="1200" dirty="0"/>
              <a:t>Spear phishing</a:t>
            </a:r>
          </a:p>
          <a:p>
            <a:r>
              <a:rPr lang="en-US" sz="1200" dirty="0"/>
              <a:t>How to spot an advanced phish</a:t>
            </a:r>
          </a:p>
          <a:p>
            <a:r>
              <a:rPr lang="en-US" sz="1200" dirty="0"/>
              <a:t>Safe email practices</a:t>
            </a:r>
          </a:p>
          <a:p>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Coordinate with the event sponsor/coordinator.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necessary approvals.</a:t>
            </a:r>
          </a:p>
          <a:p>
            <a:endParaRPr lang="en-US" sz="1200" dirty="0"/>
          </a:p>
          <a:p>
            <a:r>
              <a:rPr lang="en-US" sz="1200" dirty="0"/>
              <a:t>We create our own event agendas in Excel, hiding the macro inside.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Create a copy of the event Agenda (Excel reliably runs the AutoOpen macro)</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don’t try to circumvent security alerting, in case the phish is distributed. </a:t>
            </a:r>
          </a:p>
          <a:p>
            <a:endParaRPr lang="en-US" sz="1200" dirty="0"/>
          </a:p>
          <a:p>
            <a:r>
              <a:rPr lang="en-US" sz="1200" dirty="0"/>
              <a:t>We use a custom-written PowerShell script that takes a screenshot on the target’s laptop as well as a webcam picture.  These photos are automatically uploaded to our server.  </a:t>
            </a:r>
          </a:p>
          <a:p>
            <a:r>
              <a:rPr lang="en-US" sz="1200" dirty="0"/>
              <a:t>We send the phish on a break, before our talk.  The screenshots and images are current and relevant..</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Phish from an Event Coordinator email address</a:t>
            </a:r>
          </a:p>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6</a:t>
            </a:fld>
            <a:endParaRPr lang="en-US" dirty="0"/>
          </a:p>
        </p:txBody>
      </p:sp>
    </p:spTree>
    <p:extLst>
      <p:ext uri="{BB962C8B-B14F-4D97-AF65-F5344CB8AC3E}">
        <p14:creationId xmlns:p14="http://schemas.microsoft.com/office/powerpoint/2010/main" val="178901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agenda</a:t>
            </a:r>
          </a:p>
        </p:txBody>
      </p:sp>
      <p:sp>
        <p:nvSpPr>
          <p:cNvPr id="4" name="Slide Number Placeholder 3"/>
          <p:cNvSpPr>
            <a:spLocks noGrp="1"/>
          </p:cNvSpPr>
          <p:nvPr>
            <p:ph type="sldNum" sz="quarter" idx="5"/>
          </p:nvPr>
        </p:nvSpPr>
        <p:spPr/>
        <p:txBody>
          <a:bodyPr/>
          <a:lstStyle/>
          <a:p>
            <a:fld id="{E1BD1256-2D7D-4148-B204-D854B79CFE44}" type="slidenum">
              <a:rPr lang="en-US" smtClean="0"/>
              <a:pPr/>
              <a:t>7</a:t>
            </a:fld>
            <a:endParaRPr lang="en-US" dirty="0"/>
          </a:p>
        </p:txBody>
      </p:sp>
    </p:spTree>
    <p:extLst>
      <p:ext uri="{BB962C8B-B14F-4D97-AF65-F5344CB8AC3E}">
        <p14:creationId xmlns:p14="http://schemas.microsoft.com/office/powerpoint/2010/main" val="122013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Use ransomware examples to stress the effects and highlight security policies.</a:t>
            </a:r>
          </a:p>
          <a:p>
            <a:pPr marL="0" indent="0">
              <a:buNone/>
            </a:pPr>
            <a:endParaRPr lang="en-US" sz="900" dirty="0"/>
          </a:p>
          <a:p>
            <a:pPr marL="0" indent="0">
              <a:buNone/>
            </a:pPr>
            <a:r>
              <a:rPr lang="en-US" sz="1200" dirty="0"/>
              <a:t>Example Effects:</a:t>
            </a:r>
          </a:p>
          <a:p>
            <a:r>
              <a:rPr lang="en-US" sz="1200" dirty="0"/>
              <a:t>Cost of restoring compromised devices</a:t>
            </a:r>
          </a:p>
          <a:p>
            <a:r>
              <a:rPr lang="en-US" sz="1200" dirty="0"/>
              <a:t>System downtime / Productivity Loss</a:t>
            </a:r>
          </a:p>
          <a:p>
            <a:r>
              <a:rPr lang="en-US" sz="1200" dirty="0"/>
              <a:t>Data Loss</a:t>
            </a:r>
          </a:p>
          <a:p>
            <a:pPr marL="0" indent="0">
              <a:buNone/>
            </a:pPr>
            <a:endParaRPr lang="en-US" sz="900" dirty="0"/>
          </a:p>
          <a:p>
            <a:pPr marL="0" indent="0">
              <a:buNone/>
            </a:pPr>
            <a:r>
              <a:rPr lang="en-US" sz="1200" dirty="0"/>
              <a:t>Example Policies:</a:t>
            </a:r>
          </a:p>
          <a:p>
            <a:r>
              <a:rPr lang="en-US" sz="1200" dirty="0"/>
              <a:t>Don’t pay the ransom</a:t>
            </a:r>
          </a:p>
          <a:p>
            <a:r>
              <a:rPr lang="en-US" sz="1200" dirty="0"/>
              <a:t>Don’t pay the ransom</a:t>
            </a:r>
          </a:p>
          <a:p>
            <a:r>
              <a:rPr lang="en-US" sz="1200" dirty="0"/>
              <a:t>Don’t pay the ransom</a:t>
            </a:r>
          </a:p>
          <a:p>
            <a:pPr marL="0" indent="0">
              <a:buNone/>
            </a:pPr>
            <a:endParaRPr lang="en-US" sz="1200" dirty="0"/>
          </a:p>
          <a:p>
            <a:pPr marL="0" indent="0">
              <a:buNone/>
            </a:pPr>
            <a:r>
              <a:rPr lang="en-US" sz="1200" dirty="0"/>
              <a:t>We have deployed a pseudo-ransomware program to stress the importance of the topic.  We have done this both through manual deployment as well as phishing.</a:t>
            </a:r>
          </a:p>
          <a:p>
            <a:pPr marL="0" indent="0">
              <a:buNone/>
            </a:pPr>
            <a:endParaRPr lang="en-US" sz="800" dirty="0"/>
          </a:p>
          <a:p>
            <a:pPr marL="0" indent="0">
              <a:buNone/>
            </a:pPr>
            <a:r>
              <a:rPr lang="en-US" sz="1200" dirty="0"/>
              <a:t>I developed an </a:t>
            </a:r>
            <a:r>
              <a:rPr lang="en-US" sz="1200" dirty="0" err="1"/>
              <a:t>AutoHotKey</a:t>
            </a:r>
            <a:r>
              <a:rPr lang="en-US" sz="1200" dirty="0"/>
              <a:t> (AHK) script that emulates the way ransomware takes over a machine.  This script traps all basic keyboard and mouse actions for a short time (configurable).   </a:t>
            </a:r>
            <a:r>
              <a:rPr lang="en-US" sz="1200" b="1" i="1" dirty="0"/>
              <a:t>It does not do anything malicious to the computer.</a:t>
            </a:r>
          </a:p>
        </p:txBody>
      </p:sp>
      <p:sp>
        <p:nvSpPr>
          <p:cNvPr id="4" name="Slide Number Placeholder 3"/>
          <p:cNvSpPr>
            <a:spLocks noGrp="1"/>
          </p:cNvSpPr>
          <p:nvPr>
            <p:ph type="sldNum" sz="quarter" idx="5"/>
          </p:nvPr>
        </p:nvSpPr>
        <p:spPr/>
        <p:txBody>
          <a:bodyPr/>
          <a:lstStyle/>
          <a:p>
            <a:fld id="{E1BD1256-2D7D-4148-B204-D854B79CFE44}" type="slidenum">
              <a:rPr lang="en-US" smtClean="0"/>
              <a:pPr/>
              <a:t>8</a:t>
            </a:fld>
            <a:endParaRPr lang="en-US" dirty="0"/>
          </a:p>
        </p:txBody>
      </p:sp>
    </p:spTree>
    <p:extLst>
      <p:ext uri="{BB962C8B-B14F-4D97-AF65-F5344CB8AC3E}">
        <p14:creationId xmlns:p14="http://schemas.microsoft.com/office/powerpoint/2010/main" val="17985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10</a:t>
            </a:fld>
            <a:endParaRPr lang="en-US" dirty="0"/>
          </a:p>
        </p:txBody>
      </p:sp>
    </p:spTree>
    <p:extLst>
      <p:ext uri="{BB962C8B-B14F-4D97-AF65-F5344CB8AC3E}">
        <p14:creationId xmlns:p14="http://schemas.microsoft.com/office/powerpoint/2010/main" val="3669164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12</a:t>
            </a:fld>
            <a:endParaRPr lang="en-US" dirty="0"/>
          </a:p>
        </p:txBody>
      </p:sp>
    </p:spTree>
    <p:extLst>
      <p:ext uri="{BB962C8B-B14F-4D97-AF65-F5344CB8AC3E}">
        <p14:creationId xmlns:p14="http://schemas.microsoft.com/office/powerpoint/2010/main" val="1817832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set up VMs for several training classes, giving them a guided tour of password cracking using L0phtCrack and small, customized hash-lists to crack.  Most cracking activities happen in under 1 minute using lists of several thousand hashes.</a:t>
            </a:r>
          </a:p>
          <a:p>
            <a:endParaRPr lang="en-US" dirty="0"/>
          </a:p>
          <a:p>
            <a:pPr marL="57150" indent="0">
              <a:buNone/>
            </a:pPr>
            <a:r>
              <a:rPr lang="en-US" sz="1200" dirty="0"/>
              <a:t>We use fake hash-lists in VMs to demonstrate how easy it is to crack a password.  We have used </a:t>
            </a:r>
            <a:r>
              <a:rPr lang="en-US" sz="1200" dirty="0" err="1"/>
              <a:t>hashcat</a:t>
            </a:r>
            <a:r>
              <a:rPr lang="en-US" sz="1200" dirty="0"/>
              <a:t>, John the Ripper, and Cain and Able.  </a:t>
            </a:r>
          </a:p>
          <a:p>
            <a:pPr marL="57150" indent="0">
              <a:buNone/>
            </a:pPr>
            <a:endParaRPr lang="en-US" sz="1200" dirty="0"/>
          </a:p>
          <a:p>
            <a:pPr marL="57150" indent="0">
              <a:buNone/>
            </a:pPr>
            <a:r>
              <a:rPr lang="en-US" sz="1200" dirty="0"/>
              <a:t>But our go-to password cracker for a hands-on demo is L0phtCrack with sample LM Password hashes.  They crack fast and the tool is easy for beginners to use.</a:t>
            </a:r>
          </a:p>
          <a:p>
            <a:endParaRPr lang="en-US" dirty="0"/>
          </a:p>
        </p:txBody>
      </p:sp>
      <p:sp>
        <p:nvSpPr>
          <p:cNvPr id="4" name="Slide Number Placeholder 3"/>
          <p:cNvSpPr>
            <a:spLocks noGrp="1"/>
          </p:cNvSpPr>
          <p:nvPr>
            <p:ph type="sldNum" sz="quarter" idx="5"/>
          </p:nvPr>
        </p:nvSpPr>
        <p:spPr/>
        <p:txBody>
          <a:bodyPr/>
          <a:lstStyle/>
          <a:p>
            <a:fld id="{E1BD1256-2D7D-4148-B204-D854B79CFE44}" type="slidenum">
              <a:rPr lang="en-US" smtClean="0"/>
              <a:pPr/>
              <a:t>13</a:t>
            </a:fld>
            <a:endParaRPr lang="en-US" dirty="0"/>
          </a:p>
        </p:txBody>
      </p:sp>
    </p:spTree>
    <p:extLst>
      <p:ext uri="{BB962C8B-B14F-4D97-AF65-F5344CB8AC3E}">
        <p14:creationId xmlns:p14="http://schemas.microsoft.com/office/powerpoint/2010/main" val="756338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4256AA-8782-4574-9C83-7999E411C8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79300" cy="6858000"/>
          </a:xfrm>
          <a:prstGeom prst="rect">
            <a:avLst/>
          </a:prstGeom>
        </p:spPr>
      </p:pic>
      <p:grpSp>
        <p:nvGrpSpPr>
          <p:cNvPr id="14" name="Group 13">
            <a:extLst>
              <a:ext uri="{FF2B5EF4-FFF2-40B4-BE49-F238E27FC236}">
                <a16:creationId xmlns:a16="http://schemas.microsoft.com/office/drawing/2014/main" id="{01959AC8-5937-4DE6-9161-D0BB242C565D}"/>
              </a:ext>
            </a:extLst>
          </p:cNvPr>
          <p:cNvGrpSpPr/>
          <p:nvPr userDrawn="1"/>
        </p:nvGrpSpPr>
        <p:grpSpPr>
          <a:xfrm>
            <a:off x="129261" y="2603218"/>
            <a:ext cx="1940858" cy="1934430"/>
            <a:chOff x="528911" y="3791176"/>
            <a:chExt cx="1940858" cy="1934430"/>
          </a:xfrm>
        </p:grpSpPr>
        <p:grpSp>
          <p:nvGrpSpPr>
            <p:cNvPr id="15" name="Group 14">
              <a:extLst>
                <a:ext uri="{FF2B5EF4-FFF2-40B4-BE49-F238E27FC236}">
                  <a16:creationId xmlns:a16="http://schemas.microsoft.com/office/drawing/2014/main" id="{040F1028-78A6-46C6-B590-BEB28B7DE472}"/>
                </a:ext>
              </a:extLst>
            </p:cNvPr>
            <p:cNvGrpSpPr/>
            <p:nvPr/>
          </p:nvGrpSpPr>
          <p:grpSpPr>
            <a:xfrm>
              <a:off x="528911" y="3791176"/>
              <a:ext cx="1940858" cy="1934430"/>
              <a:chOff x="2019812" y="3041226"/>
              <a:chExt cx="1940858" cy="1934430"/>
            </a:xfrm>
          </p:grpSpPr>
          <p:grpSp>
            <p:nvGrpSpPr>
              <p:cNvPr id="17" name="Group 16">
                <a:extLst>
                  <a:ext uri="{FF2B5EF4-FFF2-40B4-BE49-F238E27FC236}">
                    <a16:creationId xmlns:a16="http://schemas.microsoft.com/office/drawing/2014/main" id="{36C7E260-BCFC-4D23-92CB-B7665EA0A6AF}"/>
                  </a:ext>
                </a:extLst>
              </p:cNvPr>
              <p:cNvGrpSpPr/>
              <p:nvPr/>
            </p:nvGrpSpPr>
            <p:grpSpPr>
              <a:xfrm>
                <a:off x="2019812" y="3041226"/>
                <a:ext cx="1940858" cy="1934430"/>
                <a:chOff x="5269639" y="1774658"/>
                <a:chExt cx="1940858" cy="1934430"/>
              </a:xfrm>
            </p:grpSpPr>
            <p:sp>
              <p:nvSpPr>
                <p:cNvPr id="19" name="Oval 16">
                  <a:extLst>
                    <a:ext uri="{FF2B5EF4-FFF2-40B4-BE49-F238E27FC236}">
                      <a16:creationId xmlns:a16="http://schemas.microsoft.com/office/drawing/2014/main" id="{6DD8CC27-7B39-4267-A6D2-3F5FD8826E60}"/>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20" name="Rectangle 19">
                  <a:extLst>
                    <a:ext uri="{FF2B5EF4-FFF2-40B4-BE49-F238E27FC236}">
                      <a16:creationId xmlns:a16="http://schemas.microsoft.com/office/drawing/2014/main" id="{0047CA39-5909-4989-A685-8D32AE9A9770}"/>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YmFkIGppbW15ISBkb24ndCBlbmNvZGUsIGVuY3J5cHQhIGFsd2F5cyBlbmNyeXB0IQ==</a:t>
                  </a:r>
                </a:p>
              </p:txBody>
            </p:sp>
          </p:grpSp>
          <p:pic>
            <p:nvPicPr>
              <p:cNvPr id="18" name="Graphic 17" descr="Lock">
                <a:extLst>
                  <a:ext uri="{FF2B5EF4-FFF2-40B4-BE49-F238E27FC236}">
                    <a16:creationId xmlns:a16="http://schemas.microsoft.com/office/drawing/2014/main" id="{DC872931-676D-4797-9EEF-33EC367DB4A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07015" y="3305282"/>
                <a:ext cx="1404551" cy="1404551"/>
              </a:xfrm>
              <a:prstGeom prst="rect">
                <a:avLst/>
              </a:prstGeom>
            </p:spPr>
          </p:pic>
        </p:grpSp>
        <p:sp>
          <p:nvSpPr>
            <p:cNvPr id="16" name="TextBox 15">
              <a:extLst>
                <a:ext uri="{FF2B5EF4-FFF2-40B4-BE49-F238E27FC236}">
                  <a16:creationId xmlns:a16="http://schemas.microsoft.com/office/drawing/2014/main" id="{CB57D5CE-32FC-459B-92D0-5F3DACFEE580}"/>
                </a:ext>
              </a:extLst>
            </p:cNvPr>
            <p:cNvSpPr txBox="1"/>
            <p:nvPr/>
          </p:nvSpPr>
          <p:spPr>
            <a:xfrm>
              <a:off x="850183" y="4434341"/>
              <a:ext cx="1351652" cy="646331"/>
            </a:xfrm>
            <a:prstGeom prst="rect">
              <a:avLst/>
            </a:prstGeom>
            <a:noFill/>
          </p:spPr>
          <p:txBody>
            <a:bodyPr wrap="none" rtlCol="0">
              <a:spAutoFit/>
            </a:bodyPr>
            <a:lstStyle/>
            <a:p>
              <a:pPr algn="ctr"/>
              <a:r>
                <a:rPr lang="en-US" dirty="0">
                  <a:solidFill>
                    <a:srgbClr val="DF6720"/>
                  </a:solidFill>
                  <a:latin typeface="Arial" panose="020B0604020202020204" pitchFamily="34" charset="0"/>
                  <a:cs typeface="Arial" panose="020B0604020202020204" pitchFamily="34" charset="0"/>
                </a:rPr>
                <a:t>C</a:t>
              </a:r>
              <a:r>
                <a:rPr lang="en-US" dirty="0">
                  <a:solidFill>
                    <a:srgbClr val="86BBEA"/>
                  </a:solidFill>
                  <a:latin typeface="Arial" panose="020B0604020202020204" pitchFamily="34" charset="0"/>
                  <a:cs typeface="Arial" panose="020B0604020202020204" pitchFamily="34" charset="0"/>
                </a:rPr>
                <a:t>YBER </a:t>
              </a:r>
            </a:p>
            <a:p>
              <a:pPr algn="ctr"/>
              <a:r>
                <a:rPr lang="en-US" dirty="0">
                  <a:solidFill>
                    <a:srgbClr val="DF6720"/>
                  </a:solidFill>
                  <a:latin typeface="Arial" panose="020B0604020202020204" pitchFamily="34" charset="0"/>
                  <a:cs typeface="Arial" panose="020B0604020202020204" pitchFamily="34" charset="0"/>
                </a:rPr>
                <a:t>S</a:t>
              </a:r>
              <a:r>
                <a:rPr lang="en-US" dirty="0">
                  <a:solidFill>
                    <a:srgbClr val="86BBEA"/>
                  </a:solidFill>
                  <a:latin typeface="Arial" panose="020B0604020202020204" pitchFamily="34" charset="0"/>
                  <a:cs typeface="Arial" panose="020B0604020202020204" pitchFamily="34" charset="0"/>
                </a:rPr>
                <a:t>ECURITY</a:t>
              </a:r>
            </a:p>
          </p:txBody>
        </p:sp>
      </p:grpSp>
      <p:grpSp>
        <p:nvGrpSpPr>
          <p:cNvPr id="21" name="Group 20">
            <a:extLst>
              <a:ext uri="{FF2B5EF4-FFF2-40B4-BE49-F238E27FC236}">
                <a16:creationId xmlns:a16="http://schemas.microsoft.com/office/drawing/2014/main" id="{686B10A3-3E05-4C33-AB51-196CEE829F76}"/>
              </a:ext>
            </a:extLst>
          </p:cNvPr>
          <p:cNvGrpSpPr/>
          <p:nvPr userDrawn="1"/>
        </p:nvGrpSpPr>
        <p:grpSpPr>
          <a:xfrm>
            <a:off x="0" y="6518536"/>
            <a:ext cx="12192000" cy="339464"/>
            <a:chOff x="0" y="6503296"/>
            <a:chExt cx="12192000" cy="339464"/>
          </a:xfrm>
        </p:grpSpPr>
        <p:sp>
          <p:nvSpPr>
            <p:cNvPr id="22" name="Rectangle 21">
              <a:extLst>
                <a:ext uri="{FF2B5EF4-FFF2-40B4-BE49-F238E27FC236}">
                  <a16:creationId xmlns:a16="http://schemas.microsoft.com/office/drawing/2014/main" id="{D51F7BB3-7083-4387-B600-10AC9A2764F2}"/>
                </a:ext>
              </a:extLst>
            </p:cNvPr>
            <p:cNvSpPr/>
            <p:nvPr/>
          </p:nvSpPr>
          <p:spPr>
            <a:xfrm>
              <a:off x="0" y="650329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20176B-81A1-4C85-8DA7-F08B9725538D}"/>
                </a:ext>
              </a:extLst>
            </p:cNvPr>
            <p:cNvSpPr/>
            <p:nvPr/>
          </p:nvSpPr>
          <p:spPr>
            <a:xfrm>
              <a:off x="0" y="651200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01000010 01100001 01100100 00100000 01001010 01101001 01101101 01101101 01111001 00100001 00100000 01000010 01100001 01100100 00100001</a:t>
              </a:r>
            </a:p>
          </p:txBody>
        </p:sp>
      </p:grpSp>
      <p:sp>
        <p:nvSpPr>
          <p:cNvPr id="13" name="Subtitle 2">
            <a:extLst>
              <a:ext uri="{FF2B5EF4-FFF2-40B4-BE49-F238E27FC236}">
                <a16:creationId xmlns:a16="http://schemas.microsoft.com/office/drawing/2014/main" id="{8618A889-E3EF-46FD-89E7-10A46FC155C9}"/>
              </a:ext>
            </a:extLst>
          </p:cNvPr>
          <p:cNvSpPr txBox="1">
            <a:spLocks/>
          </p:cNvSpPr>
          <p:nvPr userDrawn="1"/>
        </p:nvSpPr>
        <p:spPr bwMode="auto">
          <a:xfrm>
            <a:off x="4267200" y="4419600"/>
            <a:ext cx="7213600" cy="5138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800">
                <a:solidFill>
                  <a:srgbClr val="98CCE2"/>
                </a:solidFill>
                <a:latin typeface="+mn-lt"/>
                <a:ea typeface="MS PGothic" pitchFamily="34" charset="-128"/>
                <a:cs typeface="MS PGothic" pitchFamily="34" charset="-128"/>
              </a:defRPr>
            </a:lvl1pPr>
            <a:lvl2pPr marL="4572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400">
                <a:solidFill>
                  <a:schemeClr val="tx1"/>
                </a:solidFill>
                <a:latin typeface="+mn-lt"/>
                <a:ea typeface="MS PGothic" pitchFamily="34" charset="-128"/>
                <a:cs typeface="MS PGothic" pitchFamily="34" charset="-128"/>
              </a:defRPr>
            </a:lvl2pPr>
            <a:lvl3pPr marL="9144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400">
                <a:solidFill>
                  <a:schemeClr val="tx1"/>
                </a:solidFill>
                <a:latin typeface="+mn-lt"/>
                <a:ea typeface="MS PGothic" pitchFamily="34" charset="-128"/>
                <a:cs typeface="Geneva" pitchFamily="-112" charset="-128"/>
              </a:defRPr>
            </a:lvl3pPr>
            <a:lvl4pPr marL="13716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100">
                <a:solidFill>
                  <a:schemeClr val="tx1"/>
                </a:solidFill>
                <a:latin typeface="+mn-lt"/>
                <a:ea typeface="Geneva" pitchFamily="-108" charset="-128"/>
              </a:defRPr>
            </a:lvl4pPr>
            <a:lvl5pPr marL="18288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100">
                <a:solidFill>
                  <a:schemeClr val="tx1"/>
                </a:solidFill>
                <a:latin typeface="+mn-lt"/>
                <a:ea typeface="ヒラギノ角ゴ Pro W3" pitchFamily="26" charset="-128"/>
                <a:cs typeface="ヒラギノ角ゴ Pro W3" pitchFamily="26" charset="-128"/>
              </a:defRPr>
            </a:lvl5pPr>
            <a:lvl6pPr marL="22860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6pPr>
            <a:lvl7pPr marL="27432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7pPr>
            <a:lvl8pPr marL="32004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8pPr>
            <a:lvl9pPr marL="36576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9pPr>
          </a:lstStyle>
          <a:p>
            <a:endParaRPr lang="en-US" sz="2000" kern="0" dirty="0">
              <a:solidFill>
                <a:srgbClr val="26AAFC"/>
              </a:solidFill>
            </a:endParaRPr>
          </a:p>
        </p:txBody>
      </p:sp>
      <p:sp>
        <p:nvSpPr>
          <p:cNvPr id="26" name="Rectangle 2">
            <a:extLst>
              <a:ext uri="{FF2B5EF4-FFF2-40B4-BE49-F238E27FC236}">
                <a16:creationId xmlns:a16="http://schemas.microsoft.com/office/drawing/2014/main" id="{F0F3FA7B-C30A-4670-8115-2FB30C2C6D31}"/>
              </a:ext>
            </a:extLst>
          </p:cNvPr>
          <p:cNvSpPr>
            <a:spLocks noGrp="1" noChangeArrowheads="1"/>
          </p:cNvSpPr>
          <p:nvPr>
            <p:ph type="title" hasCustomPrompt="1"/>
          </p:nvPr>
        </p:nvSpPr>
        <p:spPr bwMode="auto">
          <a:xfrm>
            <a:off x="3251200" y="274638"/>
            <a:ext cx="8331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defRPr>
                <a:solidFill>
                  <a:srgbClr val="0E356B"/>
                </a:solidFill>
              </a:defRPr>
            </a:lvl1pPr>
          </a:lstStyle>
          <a:p>
            <a:pPr lvl="0"/>
            <a:r>
              <a:rPr lang="en-US" dirty="0"/>
              <a:t>INSERT TITLE</a:t>
            </a:r>
          </a:p>
        </p:txBody>
      </p:sp>
      <p:sp>
        <p:nvSpPr>
          <p:cNvPr id="29" name="Text Placeholder 28">
            <a:extLst>
              <a:ext uri="{FF2B5EF4-FFF2-40B4-BE49-F238E27FC236}">
                <a16:creationId xmlns:a16="http://schemas.microsoft.com/office/drawing/2014/main" id="{DEA4BD30-488A-4371-9C0A-9F54E3F78AE7}"/>
              </a:ext>
            </a:extLst>
          </p:cNvPr>
          <p:cNvSpPr>
            <a:spLocks noGrp="1"/>
          </p:cNvSpPr>
          <p:nvPr>
            <p:ph type="body" sz="quarter" idx="10" hasCustomPrompt="1"/>
          </p:nvPr>
        </p:nvSpPr>
        <p:spPr>
          <a:xfrm>
            <a:off x="6096000" y="1635626"/>
            <a:ext cx="5486400" cy="467051"/>
          </a:xfrm>
        </p:spPr>
        <p:txBody>
          <a:bodyPr>
            <a:spAutoFit/>
          </a:bodyPr>
          <a:lstStyle>
            <a:lvl1pPr marL="0" indent="0" algn="r">
              <a:buNone/>
              <a:defRPr sz="2400">
                <a:solidFill>
                  <a:srgbClr val="0D2B68"/>
                </a:solidFill>
              </a:defRPr>
            </a:lvl1pPr>
            <a:lvl2pPr marL="347663" indent="0">
              <a:buNone/>
              <a:defRPr/>
            </a:lvl2pPr>
            <a:lvl3pPr marL="687387" indent="0">
              <a:buNone/>
              <a:defRPr/>
            </a:lvl3pPr>
            <a:lvl4pPr marL="1027113" indent="0">
              <a:buNone/>
              <a:defRPr/>
            </a:lvl4pPr>
            <a:lvl5pPr marL="1312863" indent="0">
              <a:buNone/>
              <a:defRPr/>
            </a:lvl5pPr>
          </a:lstStyle>
          <a:p>
            <a:pPr lvl="0"/>
            <a:r>
              <a:rPr lang="en-US" dirty="0"/>
              <a:t>INSERT AUTHOR</a:t>
            </a:r>
          </a:p>
        </p:txBody>
      </p:sp>
    </p:spTree>
    <p:extLst>
      <p:ext uri="{BB962C8B-B14F-4D97-AF65-F5344CB8AC3E}">
        <p14:creationId xmlns:p14="http://schemas.microsoft.com/office/powerpoint/2010/main" val="201352527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4256AA-8782-4574-9C83-7999E411C8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2700" y="0"/>
            <a:ext cx="12179300" cy="6858000"/>
          </a:xfrm>
          <a:prstGeom prst="rect">
            <a:avLst/>
          </a:prstGeom>
        </p:spPr>
      </p:pic>
      <p:grpSp>
        <p:nvGrpSpPr>
          <p:cNvPr id="14" name="Group 13">
            <a:extLst>
              <a:ext uri="{FF2B5EF4-FFF2-40B4-BE49-F238E27FC236}">
                <a16:creationId xmlns:a16="http://schemas.microsoft.com/office/drawing/2014/main" id="{01959AC8-5937-4DE6-9161-D0BB242C565D}"/>
              </a:ext>
            </a:extLst>
          </p:cNvPr>
          <p:cNvGrpSpPr/>
          <p:nvPr userDrawn="1"/>
        </p:nvGrpSpPr>
        <p:grpSpPr>
          <a:xfrm>
            <a:off x="10058400" y="2603218"/>
            <a:ext cx="1940858" cy="1934430"/>
            <a:chOff x="528911" y="3791176"/>
            <a:chExt cx="1940858" cy="1934430"/>
          </a:xfrm>
        </p:grpSpPr>
        <p:grpSp>
          <p:nvGrpSpPr>
            <p:cNvPr id="15" name="Group 14">
              <a:extLst>
                <a:ext uri="{FF2B5EF4-FFF2-40B4-BE49-F238E27FC236}">
                  <a16:creationId xmlns:a16="http://schemas.microsoft.com/office/drawing/2014/main" id="{040F1028-78A6-46C6-B590-BEB28B7DE472}"/>
                </a:ext>
              </a:extLst>
            </p:cNvPr>
            <p:cNvGrpSpPr/>
            <p:nvPr/>
          </p:nvGrpSpPr>
          <p:grpSpPr>
            <a:xfrm>
              <a:off x="528911" y="3791176"/>
              <a:ext cx="1940858" cy="1934430"/>
              <a:chOff x="2019812" y="3041226"/>
              <a:chExt cx="1940858" cy="1934430"/>
            </a:xfrm>
          </p:grpSpPr>
          <p:grpSp>
            <p:nvGrpSpPr>
              <p:cNvPr id="17" name="Group 16">
                <a:extLst>
                  <a:ext uri="{FF2B5EF4-FFF2-40B4-BE49-F238E27FC236}">
                    <a16:creationId xmlns:a16="http://schemas.microsoft.com/office/drawing/2014/main" id="{36C7E260-BCFC-4D23-92CB-B7665EA0A6AF}"/>
                  </a:ext>
                </a:extLst>
              </p:cNvPr>
              <p:cNvGrpSpPr/>
              <p:nvPr/>
            </p:nvGrpSpPr>
            <p:grpSpPr>
              <a:xfrm>
                <a:off x="2019812" y="3041226"/>
                <a:ext cx="1940858" cy="1934430"/>
                <a:chOff x="5269639" y="1774658"/>
                <a:chExt cx="1940858" cy="1934430"/>
              </a:xfrm>
            </p:grpSpPr>
            <p:sp>
              <p:nvSpPr>
                <p:cNvPr id="19" name="Oval 16">
                  <a:extLst>
                    <a:ext uri="{FF2B5EF4-FFF2-40B4-BE49-F238E27FC236}">
                      <a16:creationId xmlns:a16="http://schemas.microsoft.com/office/drawing/2014/main" id="{6DD8CC27-7B39-4267-A6D2-3F5FD8826E60}"/>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20" name="Rectangle 19">
                  <a:extLst>
                    <a:ext uri="{FF2B5EF4-FFF2-40B4-BE49-F238E27FC236}">
                      <a16:creationId xmlns:a16="http://schemas.microsoft.com/office/drawing/2014/main" id="{0047CA39-5909-4989-A685-8D32AE9A9770}"/>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01010011 01000101 01000011 01010101 01010010 01001001 01010100 01011001</a:t>
                  </a:r>
                </a:p>
              </p:txBody>
            </p:sp>
          </p:grpSp>
          <p:pic>
            <p:nvPicPr>
              <p:cNvPr id="18" name="Graphic 17" descr="Lock">
                <a:extLst>
                  <a:ext uri="{FF2B5EF4-FFF2-40B4-BE49-F238E27FC236}">
                    <a16:creationId xmlns:a16="http://schemas.microsoft.com/office/drawing/2014/main" id="{DC872931-676D-4797-9EEF-33EC367DB4A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307015" y="3305282"/>
                <a:ext cx="1404551" cy="1404551"/>
              </a:xfrm>
              <a:prstGeom prst="rect">
                <a:avLst/>
              </a:prstGeom>
            </p:spPr>
          </p:pic>
        </p:grpSp>
        <p:sp>
          <p:nvSpPr>
            <p:cNvPr id="16" name="TextBox 15">
              <a:extLst>
                <a:ext uri="{FF2B5EF4-FFF2-40B4-BE49-F238E27FC236}">
                  <a16:creationId xmlns:a16="http://schemas.microsoft.com/office/drawing/2014/main" id="{CB57D5CE-32FC-459B-92D0-5F3DACFEE580}"/>
                </a:ext>
              </a:extLst>
            </p:cNvPr>
            <p:cNvSpPr txBox="1"/>
            <p:nvPr/>
          </p:nvSpPr>
          <p:spPr>
            <a:xfrm>
              <a:off x="850183" y="4434341"/>
              <a:ext cx="1351652" cy="646331"/>
            </a:xfrm>
            <a:prstGeom prst="rect">
              <a:avLst/>
            </a:prstGeom>
            <a:noFill/>
          </p:spPr>
          <p:txBody>
            <a:bodyPr wrap="none" rtlCol="0">
              <a:spAutoFit/>
            </a:bodyPr>
            <a:lstStyle/>
            <a:p>
              <a:pPr algn="ctr"/>
              <a:r>
                <a:rPr lang="en-US" dirty="0">
                  <a:solidFill>
                    <a:srgbClr val="DF6720"/>
                  </a:solidFill>
                  <a:latin typeface="Arial" panose="020B0604020202020204" pitchFamily="34" charset="0"/>
                  <a:cs typeface="Arial" panose="020B0604020202020204" pitchFamily="34" charset="0"/>
                </a:rPr>
                <a:t>C</a:t>
              </a:r>
              <a:r>
                <a:rPr lang="en-US" dirty="0">
                  <a:solidFill>
                    <a:srgbClr val="86BBEA"/>
                  </a:solidFill>
                  <a:latin typeface="Arial" panose="020B0604020202020204" pitchFamily="34" charset="0"/>
                  <a:cs typeface="Arial" panose="020B0604020202020204" pitchFamily="34" charset="0"/>
                </a:rPr>
                <a:t>YBER </a:t>
              </a:r>
            </a:p>
            <a:p>
              <a:pPr algn="ctr"/>
              <a:r>
                <a:rPr lang="en-US" dirty="0">
                  <a:solidFill>
                    <a:srgbClr val="DF6720"/>
                  </a:solidFill>
                  <a:latin typeface="Arial" panose="020B0604020202020204" pitchFamily="34" charset="0"/>
                  <a:cs typeface="Arial" panose="020B0604020202020204" pitchFamily="34" charset="0"/>
                </a:rPr>
                <a:t>S</a:t>
              </a:r>
              <a:r>
                <a:rPr lang="en-US" dirty="0">
                  <a:solidFill>
                    <a:srgbClr val="86BBEA"/>
                  </a:solidFill>
                  <a:latin typeface="Arial" panose="020B0604020202020204" pitchFamily="34" charset="0"/>
                  <a:cs typeface="Arial" panose="020B0604020202020204" pitchFamily="34" charset="0"/>
                </a:rPr>
                <a:t>ECURITY</a:t>
              </a:r>
            </a:p>
          </p:txBody>
        </p:sp>
      </p:grpSp>
      <p:grpSp>
        <p:nvGrpSpPr>
          <p:cNvPr id="21" name="Group 20">
            <a:extLst>
              <a:ext uri="{FF2B5EF4-FFF2-40B4-BE49-F238E27FC236}">
                <a16:creationId xmlns:a16="http://schemas.microsoft.com/office/drawing/2014/main" id="{686B10A3-3E05-4C33-AB51-196CEE829F76}"/>
              </a:ext>
            </a:extLst>
          </p:cNvPr>
          <p:cNvGrpSpPr/>
          <p:nvPr userDrawn="1"/>
        </p:nvGrpSpPr>
        <p:grpSpPr>
          <a:xfrm>
            <a:off x="0" y="6518536"/>
            <a:ext cx="12192000" cy="339464"/>
            <a:chOff x="0" y="6503296"/>
            <a:chExt cx="12192000" cy="339464"/>
          </a:xfrm>
        </p:grpSpPr>
        <p:sp>
          <p:nvSpPr>
            <p:cNvPr id="22" name="Rectangle 21">
              <a:extLst>
                <a:ext uri="{FF2B5EF4-FFF2-40B4-BE49-F238E27FC236}">
                  <a16:creationId xmlns:a16="http://schemas.microsoft.com/office/drawing/2014/main" id="{D51F7BB3-7083-4387-B600-10AC9A2764F2}"/>
                </a:ext>
              </a:extLst>
            </p:cNvPr>
            <p:cNvSpPr/>
            <p:nvPr/>
          </p:nvSpPr>
          <p:spPr>
            <a:xfrm>
              <a:off x="0" y="650329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F20176B-81A1-4C85-8DA7-F08B9725538D}"/>
                </a:ext>
              </a:extLst>
            </p:cNvPr>
            <p:cNvSpPr/>
            <p:nvPr/>
          </p:nvSpPr>
          <p:spPr>
            <a:xfrm>
              <a:off x="0" y="651200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01000011 01011001 01000010 01000101 01010010 00100000 01010011 01000101 01000011 01010101 01010010 01001001 01010100 01011001 00100001</a:t>
              </a:r>
            </a:p>
          </p:txBody>
        </p:sp>
      </p:grpSp>
      <p:sp>
        <p:nvSpPr>
          <p:cNvPr id="13" name="Subtitle 2">
            <a:extLst>
              <a:ext uri="{FF2B5EF4-FFF2-40B4-BE49-F238E27FC236}">
                <a16:creationId xmlns:a16="http://schemas.microsoft.com/office/drawing/2014/main" id="{8618A889-E3EF-46FD-89E7-10A46FC155C9}"/>
              </a:ext>
            </a:extLst>
          </p:cNvPr>
          <p:cNvSpPr txBox="1">
            <a:spLocks/>
          </p:cNvSpPr>
          <p:nvPr userDrawn="1"/>
        </p:nvSpPr>
        <p:spPr bwMode="auto">
          <a:xfrm>
            <a:off x="4267200" y="4419600"/>
            <a:ext cx="7213600" cy="5138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800">
                <a:solidFill>
                  <a:srgbClr val="98CCE2"/>
                </a:solidFill>
                <a:latin typeface="+mn-lt"/>
                <a:ea typeface="MS PGothic" pitchFamily="34" charset="-128"/>
                <a:cs typeface="MS PGothic" pitchFamily="34" charset="-128"/>
              </a:defRPr>
            </a:lvl1pPr>
            <a:lvl2pPr marL="4572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400">
                <a:solidFill>
                  <a:schemeClr val="tx1"/>
                </a:solidFill>
                <a:latin typeface="+mn-lt"/>
                <a:ea typeface="MS PGothic" pitchFamily="34" charset="-128"/>
                <a:cs typeface="MS PGothic" pitchFamily="34" charset="-128"/>
              </a:defRPr>
            </a:lvl2pPr>
            <a:lvl3pPr marL="9144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400">
                <a:solidFill>
                  <a:schemeClr val="tx1"/>
                </a:solidFill>
                <a:latin typeface="+mn-lt"/>
                <a:ea typeface="MS PGothic" pitchFamily="34" charset="-128"/>
                <a:cs typeface="Geneva" pitchFamily="-112" charset="-128"/>
              </a:defRPr>
            </a:lvl3pPr>
            <a:lvl4pPr marL="13716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100">
                <a:solidFill>
                  <a:schemeClr val="tx1"/>
                </a:solidFill>
                <a:latin typeface="+mn-lt"/>
                <a:ea typeface="Geneva" pitchFamily="-108" charset="-128"/>
              </a:defRPr>
            </a:lvl4pPr>
            <a:lvl5pPr marL="1828800" indent="0" algn="ctr" rtl="0" eaLnBrk="1" fontAlgn="base" hangingPunct="1">
              <a:lnSpc>
                <a:spcPct val="110000"/>
              </a:lnSpc>
              <a:spcBef>
                <a:spcPct val="20000"/>
              </a:spcBef>
              <a:spcAft>
                <a:spcPct val="0"/>
              </a:spcAft>
              <a:buClr>
                <a:srgbClr val="0099FF"/>
              </a:buClr>
              <a:buSzPct val="75000"/>
              <a:buFont typeface="Times" pitchFamily="18" charset="0"/>
              <a:buNone/>
              <a:tabLst>
                <a:tab pos="1428750" algn="l"/>
              </a:tabLst>
              <a:defRPr sz="2100">
                <a:solidFill>
                  <a:schemeClr val="tx1"/>
                </a:solidFill>
                <a:latin typeface="+mn-lt"/>
                <a:ea typeface="ヒラギノ角ゴ Pro W3" pitchFamily="26" charset="-128"/>
                <a:cs typeface="ヒラギノ角ゴ Pro W3" pitchFamily="26" charset="-128"/>
              </a:defRPr>
            </a:lvl5pPr>
            <a:lvl6pPr marL="22860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6pPr>
            <a:lvl7pPr marL="27432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7pPr>
            <a:lvl8pPr marL="32004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8pPr>
            <a:lvl9pPr marL="3657600" indent="0" algn="ctr" rtl="0" eaLnBrk="1" fontAlgn="base" hangingPunct="1">
              <a:lnSpc>
                <a:spcPct val="110000"/>
              </a:lnSpc>
              <a:spcBef>
                <a:spcPct val="20000"/>
              </a:spcBef>
              <a:spcAft>
                <a:spcPct val="0"/>
              </a:spcAft>
              <a:buClr>
                <a:srgbClr val="0099FF"/>
              </a:buClr>
              <a:buSzPct val="75000"/>
              <a:buFont typeface="Times" pitchFamily="-112" charset="0"/>
              <a:buNone/>
              <a:tabLst>
                <a:tab pos="1428750" algn="l"/>
              </a:tabLst>
              <a:defRPr sz="2100">
                <a:solidFill>
                  <a:schemeClr val="tx1"/>
                </a:solidFill>
                <a:latin typeface="+mn-lt"/>
                <a:ea typeface="Geneva" pitchFamily="-112" charset="-128"/>
              </a:defRPr>
            </a:lvl9pPr>
          </a:lstStyle>
          <a:p>
            <a:endParaRPr lang="en-US" sz="2000" kern="0" dirty="0">
              <a:solidFill>
                <a:srgbClr val="26AAFC"/>
              </a:solidFill>
            </a:endParaRPr>
          </a:p>
        </p:txBody>
      </p:sp>
      <p:sp>
        <p:nvSpPr>
          <p:cNvPr id="29" name="Text Placeholder 28">
            <a:extLst>
              <a:ext uri="{FF2B5EF4-FFF2-40B4-BE49-F238E27FC236}">
                <a16:creationId xmlns:a16="http://schemas.microsoft.com/office/drawing/2014/main" id="{DEA4BD30-488A-4371-9C0A-9F54E3F78AE7}"/>
              </a:ext>
            </a:extLst>
          </p:cNvPr>
          <p:cNvSpPr>
            <a:spLocks noGrp="1"/>
          </p:cNvSpPr>
          <p:nvPr>
            <p:ph type="body" sz="quarter" idx="10" hasCustomPrompt="1"/>
          </p:nvPr>
        </p:nvSpPr>
        <p:spPr>
          <a:xfrm>
            <a:off x="381000" y="459756"/>
            <a:ext cx="5486400" cy="467051"/>
          </a:xfrm>
        </p:spPr>
        <p:txBody>
          <a:bodyPr>
            <a:spAutoFit/>
          </a:bodyPr>
          <a:lstStyle>
            <a:lvl1pPr marL="0" indent="0" algn="l">
              <a:buNone/>
              <a:defRPr sz="2400" b="1">
                <a:solidFill>
                  <a:srgbClr val="0D2B68"/>
                </a:solidFill>
              </a:defRPr>
            </a:lvl1pPr>
            <a:lvl2pPr marL="347663" indent="0">
              <a:buNone/>
              <a:defRPr/>
            </a:lvl2pPr>
            <a:lvl3pPr marL="687387" indent="0">
              <a:buNone/>
              <a:defRPr/>
            </a:lvl3pPr>
            <a:lvl4pPr marL="1027113" indent="0">
              <a:buNone/>
              <a:defRPr/>
            </a:lvl4pPr>
            <a:lvl5pPr marL="1312863" indent="0">
              <a:buNone/>
              <a:defRPr/>
            </a:lvl5pPr>
          </a:lstStyle>
          <a:p>
            <a:pPr lvl="0"/>
            <a:r>
              <a:rPr lang="en-US" dirty="0"/>
              <a:t>INSERT AUTHOR</a:t>
            </a:r>
          </a:p>
        </p:txBody>
      </p:sp>
      <p:sp>
        <p:nvSpPr>
          <p:cNvPr id="34" name="Text Placeholder 28">
            <a:extLst>
              <a:ext uri="{FF2B5EF4-FFF2-40B4-BE49-F238E27FC236}">
                <a16:creationId xmlns:a16="http://schemas.microsoft.com/office/drawing/2014/main" id="{12A2E5D9-40AE-554E-B603-B98DD2563C0E}"/>
              </a:ext>
            </a:extLst>
          </p:cNvPr>
          <p:cNvSpPr>
            <a:spLocks noGrp="1"/>
          </p:cNvSpPr>
          <p:nvPr>
            <p:ph type="body" sz="quarter" idx="11" hasCustomPrompt="1"/>
          </p:nvPr>
        </p:nvSpPr>
        <p:spPr>
          <a:xfrm>
            <a:off x="349135" y="1029348"/>
            <a:ext cx="5486400" cy="373372"/>
          </a:xfrm>
        </p:spPr>
        <p:txBody>
          <a:bodyPr>
            <a:spAutoFit/>
          </a:bodyPr>
          <a:lstStyle>
            <a:lvl1pPr marL="0" indent="0" algn="l">
              <a:buNone/>
              <a:defRPr sz="1800">
                <a:solidFill>
                  <a:srgbClr val="0D2B68"/>
                </a:solidFill>
              </a:defRPr>
            </a:lvl1pPr>
            <a:lvl2pPr marL="347663" indent="0">
              <a:buNone/>
              <a:defRPr/>
            </a:lvl2pPr>
            <a:lvl3pPr marL="687387" indent="0">
              <a:buNone/>
              <a:defRPr/>
            </a:lvl3pPr>
            <a:lvl4pPr marL="1027113" indent="0">
              <a:buNone/>
              <a:defRPr/>
            </a:lvl4pPr>
            <a:lvl5pPr marL="1312863" indent="0">
              <a:buNone/>
              <a:defRPr/>
            </a:lvl5pPr>
          </a:lstStyle>
          <a:p>
            <a:pPr lvl="0"/>
            <a:r>
              <a:rPr lang="en-US" dirty="0"/>
              <a:t>INSERT BIO</a:t>
            </a:r>
          </a:p>
        </p:txBody>
      </p:sp>
    </p:spTree>
    <p:extLst>
      <p:ext uri="{BB962C8B-B14F-4D97-AF65-F5344CB8AC3E}">
        <p14:creationId xmlns:p14="http://schemas.microsoft.com/office/powerpoint/2010/main" val="95561868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ight Bubbles">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ECE9797A-4F7E-4247-B1BD-DF436AB8257C}"/>
              </a:ext>
            </a:extLst>
          </p:cNvPr>
          <p:cNvGrpSpPr/>
          <p:nvPr userDrawn="1"/>
        </p:nvGrpSpPr>
        <p:grpSpPr>
          <a:xfrm>
            <a:off x="9753600" y="3799664"/>
            <a:ext cx="1940858" cy="1934430"/>
            <a:chOff x="528911" y="3791176"/>
            <a:chExt cx="1940858" cy="1934430"/>
          </a:xfrm>
        </p:grpSpPr>
        <p:grpSp>
          <p:nvGrpSpPr>
            <p:cNvPr id="37" name="Group 36">
              <a:extLst>
                <a:ext uri="{FF2B5EF4-FFF2-40B4-BE49-F238E27FC236}">
                  <a16:creationId xmlns:a16="http://schemas.microsoft.com/office/drawing/2014/main" id="{589308FB-1F7E-47DC-A943-0E695B184751}"/>
                </a:ext>
              </a:extLst>
            </p:cNvPr>
            <p:cNvGrpSpPr/>
            <p:nvPr/>
          </p:nvGrpSpPr>
          <p:grpSpPr>
            <a:xfrm>
              <a:off x="528911" y="3791176"/>
              <a:ext cx="1940858" cy="1934430"/>
              <a:chOff x="2019812" y="3041226"/>
              <a:chExt cx="1940858" cy="1934430"/>
            </a:xfrm>
          </p:grpSpPr>
          <p:grpSp>
            <p:nvGrpSpPr>
              <p:cNvPr id="39" name="Group 38">
                <a:extLst>
                  <a:ext uri="{FF2B5EF4-FFF2-40B4-BE49-F238E27FC236}">
                    <a16:creationId xmlns:a16="http://schemas.microsoft.com/office/drawing/2014/main" id="{A52B7846-B3AE-4A24-B55E-511AD641ACC4}"/>
                  </a:ext>
                </a:extLst>
              </p:cNvPr>
              <p:cNvGrpSpPr/>
              <p:nvPr/>
            </p:nvGrpSpPr>
            <p:grpSpPr>
              <a:xfrm>
                <a:off x="2019812" y="3041226"/>
                <a:ext cx="1940858" cy="1934430"/>
                <a:chOff x="5269639" y="1774658"/>
                <a:chExt cx="1940858" cy="1934430"/>
              </a:xfrm>
            </p:grpSpPr>
            <p:sp>
              <p:nvSpPr>
                <p:cNvPr id="41" name="Oval 40">
                  <a:extLst>
                    <a:ext uri="{FF2B5EF4-FFF2-40B4-BE49-F238E27FC236}">
                      <a16:creationId xmlns:a16="http://schemas.microsoft.com/office/drawing/2014/main" id="{85039ABC-1A3C-4816-BF88-77D60A3BB05C}"/>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42" name="Rectangle 41">
                  <a:extLst>
                    <a:ext uri="{FF2B5EF4-FFF2-40B4-BE49-F238E27FC236}">
                      <a16:creationId xmlns:a16="http://schemas.microsoft.com/office/drawing/2014/main" id="{469181F5-10A2-4571-B19F-B180478884FC}"/>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01010011 01000101 01000011 01010101 01010010 01001001 01010100 01011001</a:t>
                  </a:r>
                </a:p>
              </p:txBody>
            </p:sp>
          </p:grpSp>
          <p:pic>
            <p:nvPicPr>
              <p:cNvPr id="40" name="Graphic 39" descr="Lock">
                <a:extLst>
                  <a:ext uri="{FF2B5EF4-FFF2-40B4-BE49-F238E27FC236}">
                    <a16:creationId xmlns:a16="http://schemas.microsoft.com/office/drawing/2014/main" id="{6C79E341-9C0D-40AC-84AA-D23E2CDA45E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07015" y="3305282"/>
                <a:ext cx="1404551" cy="1404551"/>
              </a:xfrm>
              <a:prstGeom prst="rect">
                <a:avLst/>
              </a:prstGeom>
            </p:spPr>
          </p:pic>
        </p:grpSp>
        <p:sp>
          <p:nvSpPr>
            <p:cNvPr id="38" name="TextBox 37">
              <a:extLst>
                <a:ext uri="{FF2B5EF4-FFF2-40B4-BE49-F238E27FC236}">
                  <a16:creationId xmlns:a16="http://schemas.microsoft.com/office/drawing/2014/main" id="{954A22D7-6C4D-4794-8162-7021725EB848}"/>
                </a:ext>
              </a:extLst>
            </p:cNvPr>
            <p:cNvSpPr txBox="1"/>
            <p:nvPr/>
          </p:nvSpPr>
          <p:spPr>
            <a:xfrm>
              <a:off x="850183" y="4434341"/>
              <a:ext cx="1351652" cy="646331"/>
            </a:xfrm>
            <a:prstGeom prst="rect">
              <a:avLst/>
            </a:prstGeom>
            <a:noFill/>
          </p:spPr>
          <p:txBody>
            <a:bodyPr wrap="none" rtlCol="0">
              <a:spAutoFit/>
            </a:bodyPr>
            <a:lstStyle/>
            <a:p>
              <a:pPr algn="ctr"/>
              <a:r>
                <a:rPr lang="en-US" dirty="0">
                  <a:solidFill>
                    <a:srgbClr val="DF6720"/>
                  </a:solidFill>
                  <a:latin typeface="Arial" panose="020B0604020202020204" pitchFamily="34" charset="0"/>
                  <a:cs typeface="Arial" panose="020B0604020202020204" pitchFamily="34" charset="0"/>
                </a:rPr>
                <a:t>C</a:t>
              </a:r>
              <a:r>
                <a:rPr lang="en-US" dirty="0">
                  <a:solidFill>
                    <a:srgbClr val="86BBEA"/>
                  </a:solidFill>
                  <a:latin typeface="Arial" panose="020B0604020202020204" pitchFamily="34" charset="0"/>
                  <a:cs typeface="Arial" panose="020B0604020202020204" pitchFamily="34" charset="0"/>
                </a:rPr>
                <a:t>YBER </a:t>
              </a:r>
            </a:p>
            <a:p>
              <a:pPr algn="ctr"/>
              <a:r>
                <a:rPr lang="en-US" dirty="0">
                  <a:solidFill>
                    <a:srgbClr val="DF6720"/>
                  </a:solidFill>
                  <a:latin typeface="Arial" panose="020B0604020202020204" pitchFamily="34" charset="0"/>
                  <a:cs typeface="Arial" panose="020B0604020202020204" pitchFamily="34" charset="0"/>
                </a:rPr>
                <a:t>S</a:t>
              </a:r>
              <a:r>
                <a:rPr lang="en-US" dirty="0">
                  <a:solidFill>
                    <a:srgbClr val="86BBEA"/>
                  </a:solidFill>
                  <a:latin typeface="Arial" panose="020B0604020202020204" pitchFamily="34" charset="0"/>
                  <a:cs typeface="Arial" panose="020B0604020202020204" pitchFamily="34" charset="0"/>
                </a:rPr>
                <a:t>ECURITY</a:t>
              </a:r>
            </a:p>
          </p:txBody>
        </p:sp>
      </p:grpSp>
      <p:sp>
        <p:nvSpPr>
          <p:cNvPr id="43" name="Oval 42">
            <a:extLst>
              <a:ext uri="{FF2B5EF4-FFF2-40B4-BE49-F238E27FC236}">
                <a16:creationId xmlns:a16="http://schemas.microsoft.com/office/drawing/2014/main" id="{881A55AC-5DC1-4BB2-A8C3-C8B86C44621C}"/>
              </a:ext>
            </a:extLst>
          </p:cNvPr>
          <p:cNvSpPr>
            <a:spLocks noChangeAspect="1" noChangeArrowheads="1"/>
          </p:cNvSpPr>
          <p:nvPr userDrawn="1"/>
        </p:nvSpPr>
        <p:spPr bwMode="auto">
          <a:xfrm flipH="1">
            <a:off x="10363200" y="453912"/>
            <a:ext cx="1371600" cy="137160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44" name="Oval 16">
            <a:extLst>
              <a:ext uri="{FF2B5EF4-FFF2-40B4-BE49-F238E27FC236}">
                <a16:creationId xmlns:a16="http://schemas.microsoft.com/office/drawing/2014/main" id="{48CB8E62-2248-4A47-8347-26D2B6FFC59E}"/>
              </a:ext>
            </a:extLst>
          </p:cNvPr>
          <p:cNvSpPr>
            <a:spLocks noChangeArrowheads="1"/>
          </p:cNvSpPr>
          <p:nvPr userDrawn="1"/>
        </p:nvSpPr>
        <p:spPr bwMode="auto">
          <a:xfrm flipH="1">
            <a:off x="10439400" y="2008244"/>
            <a:ext cx="1600200" cy="160020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24" name="Rectangle 23">
            <a:extLst>
              <a:ext uri="{FF2B5EF4-FFF2-40B4-BE49-F238E27FC236}">
                <a16:creationId xmlns:a16="http://schemas.microsoft.com/office/drawing/2014/main" id="{B9EDF1E7-F833-4ABD-AAA2-E5B598C3445D}"/>
              </a:ext>
            </a:extLst>
          </p:cNvPr>
          <p:cNvSpPr/>
          <p:nvPr/>
        </p:nvSpPr>
        <p:spPr>
          <a:xfrm>
            <a:off x="0" y="651853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8966D3-EE57-4069-8F50-3E833905F529}"/>
              </a:ext>
            </a:extLst>
          </p:cNvPr>
          <p:cNvSpPr/>
          <p:nvPr userDrawn="1"/>
        </p:nvSpPr>
        <p:spPr>
          <a:xfrm>
            <a:off x="0" y="652724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01000011 01011001 01000010 01000101 01010010 00100000 01010011 01000101 01000011 01010101 01010010 01001001 01010100 01011001 00100001</a:t>
            </a:r>
          </a:p>
        </p:txBody>
      </p:sp>
      <p:sp>
        <p:nvSpPr>
          <p:cNvPr id="4" name="Text Placeholder 3">
            <a:extLst>
              <a:ext uri="{FF2B5EF4-FFF2-40B4-BE49-F238E27FC236}">
                <a16:creationId xmlns:a16="http://schemas.microsoft.com/office/drawing/2014/main" id="{5697D5E6-4A95-406B-9DFD-68CF2697518A}"/>
              </a:ext>
            </a:extLst>
          </p:cNvPr>
          <p:cNvSpPr>
            <a:spLocks noGrp="1"/>
          </p:cNvSpPr>
          <p:nvPr>
            <p:ph type="body" sz="quarter" idx="10" hasCustomPrompt="1"/>
          </p:nvPr>
        </p:nvSpPr>
        <p:spPr>
          <a:xfrm>
            <a:off x="402513" y="381000"/>
            <a:ext cx="9198687" cy="533400"/>
          </a:xfrm>
        </p:spPr>
        <p:txBody>
          <a:bodyPr/>
          <a:lstStyle>
            <a:lvl1pPr marL="0" indent="0">
              <a:buNone/>
              <a:defRPr b="1">
                <a:solidFill>
                  <a:srgbClr val="0D2B68"/>
                </a:solidFill>
              </a:defRPr>
            </a:lvl1pPr>
            <a:lvl2pPr marL="347663" indent="0">
              <a:buNone/>
              <a:defRPr>
                <a:solidFill>
                  <a:srgbClr val="0D2B68"/>
                </a:solidFill>
              </a:defRPr>
            </a:lvl2pPr>
            <a:lvl3pPr marL="687387" indent="0">
              <a:buNone/>
              <a:defRPr>
                <a:solidFill>
                  <a:srgbClr val="0D2B68"/>
                </a:solidFill>
              </a:defRPr>
            </a:lvl3pPr>
            <a:lvl4pPr marL="1027113" indent="0">
              <a:buNone/>
              <a:defRPr>
                <a:solidFill>
                  <a:srgbClr val="0D2B68"/>
                </a:solidFill>
              </a:defRPr>
            </a:lvl4pPr>
            <a:lvl5pPr marL="1312863" indent="0">
              <a:buNone/>
              <a:defRPr>
                <a:solidFill>
                  <a:srgbClr val="0D2B68"/>
                </a:solidFill>
              </a:defRPr>
            </a:lvl5pPr>
          </a:lstStyle>
          <a:p>
            <a:pPr lvl="0"/>
            <a:r>
              <a:rPr lang="en-US" dirty="0"/>
              <a:t>Insert Title</a:t>
            </a:r>
          </a:p>
        </p:txBody>
      </p:sp>
      <p:sp>
        <p:nvSpPr>
          <p:cNvPr id="7" name="Text Placeholder 6">
            <a:extLst>
              <a:ext uri="{FF2B5EF4-FFF2-40B4-BE49-F238E27FC236}">
                <a16:creationId xmlns:a16="http://schemas.microsoft.com/office/drawing/2014/main" id="{6FA2C64A-CB3E-4A8F-B712-1812067526AF}"/>
              </a:ext>
            </a:extLst>
          </p:cNvPr>
          <p:cNvSpPr>
            <a:spLocks noGrp="1"/>
          </p:cNvSpPr>
          <p:nvPr>
            <p:ph type="body" sz="quarter" idx="11"/>
          </p:nvPr>
        </p:nvSpPr>
        <p:spPr>
          <a:xfrm>
            <a:off x="402514" y="1066800"/>
            <a:ext cx="9198686" cy="5257800"/>
          </a:xfrm>
        </p:spPr>
        <p:txBody>
          <a:bodyPr/>
          <a:lstStyle>
            <a:lvl1pPr marL="514350" indent="-514350">
              <a:buClr>
                <a:srgbClr val="00B0F0"/>
              </a:buClr>
              <a:buFont typeface="Arial" panose="020B0604020202020204" pitchFamily="34" charset="0"/>
              <a:buChar char="•"/>
              <a:defRPr sz="2400">
                <a:solidFill>
                  <a:srgbClr val="0D2B68"/>
                </a:solidFill>
              </a:defRPr>
            </a:lvl1pPr>
            <a:lvl2pPr marL="804863" indent="-457200">
              <a:buClr>
                <a:srgbClr val="00B0F0"/>
              </a:buClr>
              <a:buFont typeface="Arial" panose="020B0604020202020204" pitchFamily="34" charset="0"/>
              <a:buChar char="•"/>
              <a:defRPr sz="2000">
                <a:solidFill>
                  <a:srgbClr val="0D2B68"/>
                </a:solidFill>
              </a:defRPr>
            </a:lvl2pPr>
            <a:lvl3pPr marL="1144587" indent="-457200">
              <a:buClr>
                <a:srgbClr val="00B0F0"/>
              </a:buClr>
              <a:buFont typeface="Arial" panose="020B0604020202020204" pitchFamily="34" charset="0"/>
              <a:buChar char="•"/>
              <a:defRPr sz="2000">
                <a:solidFill>
                  <a:srgbClr val="0D2B68"/>
                </a:solidFill>
              </a:defRPr>
            </a:lvl3pPr>
            <a:lvl4pPr marL="1484313" indent="-457200">
              <a:buClr>
                <a:srgbClr val="00B0F0"/>
              </a:buClr>
              <a:buFont typeface="Arial" panose="020B0604020202020204" pitchFamily="34" charset="0"/>
              <a:buChar char="•"/>
              <a:defRPr sz="2000">
                <a:solidFill>
                  <a:srgbClr val="0D2B68"/>
                </a:solidFill>
              </a:defRPr>
            </a:lvl4pPr>
            <a:lvl5pPr marL="1770063" indent="-457200">
              <a:buClr>
                <a:srgbClr val="00B0F0"/>
              </a:buClr>
              <a:buFont typeface="Arial" panose="020B0604020202020204" pitchFamily="34" charset="0"/>
              <a:buChar char="•"/>
              <a:defRPr sz="2000">
                <a:solidFill>
                  <a:srgbClr val="0D2B6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538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eft Bubble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F02FD97-1126-4EC8-9428-87A37D18BF87}"/>
              </a:ext>
            </a:extLst>
          </p:cNvPr>
          <p:cNvGrpSpPr/>
          <p:nvPr userDrawn="1"/>
        </p:nvGrpSpPr>
        <p:grpSpPr>
          <a:xfrm>
            <a:off x="528910" y="3799664"/>
            <a:ext cx="1940858" cy="1934430"/>
            <a:chOff x="528911" y="3791176"/>
            <a:chExt cx="1940858" cy="1934430"/>
          </a:xfrm>
        </p:grpSpPr>
        <p:grpSp>
          <p:nvGrpSpPr>
            <p:cNvPr id="13" name="Group 12">
              <a:extLst>
                <a:ext uri="{FF2B5EF4-FFF2-40B4-BE49-F238E27FC236}">
                  <a16:creationId xmlns:a16="http://schemas.microsoft.com/office/drawing/2014/main" id="{75911AC0-F01B-464B-AB2D-5A3C899A8E37}"/>
                </a:ext>
              </a:extLst>
            </p:cNvPr>
            <p:cNvGrpSpPr/>
            <p:nvPr/>
          </p:nvGrpSpPr>
          <p:grpSpPr>
            <a:xfrm>
              <a:off x="528911" y="3791176"/>
              <a:ext cx="1940858" cy="1934430"/>
              <a:chOff x="2019812" y="3041226"/>
              <a:chExt cx="1940858" cy="1934430"/>
            </a:xfrm>
          </p:grpSpPr>
          <p:grpSp>
            <p:nvGrpSpPr>
              <p:cNvPr id="15" name="Group 14">
                <a:extLst>
                  <a:ext uri="{FF2B5EF4-FFF2-40B4-BE49-F238E27FC236}">
                    <a16:creationId xmlns:a16="http://schemas.microsoft.com/office/drawing/2014/main" id="{1FB7774C-28CD-43DF-B8B0-4F53A8B00D64}"/>
                  </a:ext>
                </a:extLst>
              </p:cNvPr>
              <p:cNvGrpSpPr/>
              <p:nvPr/>
            </p:nvGrpSpPr>
            <p:grpSpPr>
              <a:xfrm>
                <a:off x="2019812" y="3041226"/>
                <a:ext cx="1940858" cy="1934430"/>
                <a:chOff x="5269639" y="1774658"/>
                <a:chExt cx="1940858" cy="1934430"/>
              </a:xfrm>
            </p:grpSpPr>
            <p:sp>
              <p:nvSpPr>
                <p:cNvPr id="17" name="Oval 16">
                  <a:extLst>
                    <a:ext uri="{FF2B5EF4-FFF2-40B4-BE49-F238E27FC236}">
                      <a16:creationId xmlns:a16="http://schemas.microsoft.com/office/drawing/2014/main" id="{9E149ED9-8601-4C53-BFE1-C74FA73163E7}"/>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18" name="Rectangle 17">
                  <a:extLst>
                    <a:ext uri="{FF2B5EF4-FFF2-40B4-BE49-F238E27FC236}">
                      <a16:creationId xmlns:a16="http://schemas.microsoft.com/office/drawing/2014/main" id="{A21AF869-7584-4509-9799-F3D82A87D1A0}"/>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01010011 01000101 01000011 01010101 01010010 01001001 01010100 01011001</a:t>
                  </a:r>
                </a:p>
              </p:txBody>
            </p:sp>
          </p:grpSp>
          <p:pic>
            <p:nvPicPr>
              <p:cNvPr id="16" name="Graphic 15" descr="Lock">
                <a:extLst>
                  <a:ext uri="{FF2B5EF4-FFF2-40B4-BE49-F238E27FC236}">
                    <a16:creationId xmlns:a16="http://schemas.microsoft.com/office/drawing/2014/main" id="{8AA8875C-B7E2-4335-9F20-B5B1BEF976F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07015" y="3305282"/>
                <a:ext cx="1404551" cy="1404551"/>
              </a:xfrm>
              <a:prstGeom prst="rect">
                <a:avLst/>
              </a:prstGeom>
            </p:spPr>
          </p:pic>
        </p:grpSp>
        <p:sp>
          <p:nvSpPr>
            <p:cNvPr id="14" name="TextBox 13">
              <a:extLst>
                <a:ext uri="{FF2B5EF4-FFF2-40B4-BE49-F238E27FC236}">
                  <a16:creationId xmlns:a16="http://schemas.microsoft.com/office/drawing/2014/main" id="{02EFD521-CFAF-4C2E-A66C-B514D0E57E4A}"/>
                </a:ext>
              </a:extLst>
            </p:cNvPr>
            <p:cNvSpPr txBox="1"/>
            <p:nvPr/>
          </p:nvSpPr>
          <p:spPr>
            <a:xfrm>
              <a:off x="850183" y="4434341"/>
              <a:ext cx="1351652" cy="646331"/>
            </a:xfrm>
            <a:prstGeom prst="rect">
              <a:avLst/>
            </a:prstGeom>
            <a:noFill/>
          </p:spPr>
          <p:txBody>
            <a:bodyPr wrap="none" rtlCol="0">
              <a:spAutoFit/>
            </a:bodyPr>
            <a:lstStyle/>
            <a:p>
              <a:pPr algn="ctr"/>
              <a:r>
                <a:rPr lang="en-US" dirty="0">
                  <a:solidFill>
                    <a:srgbClr val="DF6720"/>
                  </a:solidFill>
                  <a:latin typeface="Arial" panose="020B0604020202020204" pitchFamily="34" charset="0"/>
                  <a:cs typeface="Arial" panose="020B0604020202020204" pitchFamily="34" charset="0"/>
                </a:rPr>
                <a:t>C</a:t>
              </a:r>
              <a:r>
                <a:rPr lang="en-US" dirty="0">
                  <a:solidFill>
                    <a:srgbClr val="86BBEA"/>
                  </a:solidFill>
                  <a:latin typeface="Arial" panose="020B0604020202020204" pitchFamily="34" charset="0"/>
                  <a:cs typeface="Arial" panose="020B0604020202020204" pitchFamily="34" charset="0"/>
                </a:rPr>
                <a:t>YBER </a:t>
              </a:r>
            </a:p>
            <a:p>
              <a:pPr algn="ctr"/>
              <a:r>
                <a:rPr lang="en-US" dirty="0">
                  <a:solidFill>
                    <a:srgbClr val="DF6720"/>
                  </a:solidFill>
                  <a:latin typeface="Arial" panose="020B0604020202020204" pitchFamily="34" charset="0"/>
                  <a:cs typeface="Arial" panose="020B0604020202020204" pitchFamily="34" charset="0"/>
                </a:rPr>
                <a:t>S</a:t>
              </a:r>
              <a:r>
                <a:rPr lang="en-US" dirty="0">
                  <a:solidFill>
                    <a:srgbClr val="86BBEA"/>
                  </a:solidFill>
                  <a:latin typeface="Arial" panose="020B0604020202020204" pitchFamily="34" charset="0"/>
                  <a:cs typeface="Arial" panose="020B0604020202020204" pitchFamily="34" charset="0"/>
                </a:rPr>
                <a:t>ECURITY</a:t>
              </a:r>
            </a:p>
          </p:txBody>
        </p:sp>
      </p:grpSp>
      <p:sp>
        <p:nvSpPr>
          <p:cNvPr id="19" name="Oval 18">
            <a:extLst>
              <a:ext uri="{FF2B5EF4-FFF2-40B4-BE49-F238E27FC236}">
                <a16:creationId xmlns:a16="http://schemas.microsoft.com/office/drawing/2014/main" id="{82FFA3C1-0CB8-46F5-9F48-D8CD16816BF9}"/>
              </a:ext>
            </a:extLst>
          </p:cNvPr>
          <p:cNvSpPr>
            <a:spLocks noChangeAspect="1" noChangeArrowheads="1"/>
          </p:cNvSpPr>
          <p:nvPr userDrawn="1"/>
        </p:nvSpPr>
        <p:spPr bwMode="auto">
          <a:xfrm flipH="1">
            <a:off x="402513" y="453912"/>
            <a:ext cx="1371600" cy="137160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20" name="Oval 16">
            <a:extLst>
              <a:ext uri="{FF2B5EF4-FFF2-40B4-BE49-F238E27FC236}">
                <a16:creationId xmlns:a16="http://schemas.microsoft.com/office/drawing/2014/main" id="{6B839E0F-187A-4884-B3FA-4531F44C530C}"/>
              </a:ext>
            </a:extLst>
          </p:cNvPr>
          <p:cNvSpPr>
            <a:spLocks noChangeArrowheads="1"/>
          </p:cNvSpPr>
          <p:nvPr userDrawn="1"/>
        </p:nvSpPr>
        <p:spPr bwMode="auto">
          <a:xfrm flipH="1">
            <a:off x="130881" y="2008244"/>
            <a:ext cx="1600200" cy="160020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24" name="Rectangle 23">
            <a:extLst>
              <a:ext uri="{FF2B5EF4-FFF2-40B4-BE49-F238E27FC236}">
                <a16:creationId xmlns:a16="http://schemas.microsoft.com/office/drawing/2014/main" id="{B9EDF1E7-F833-4ABD-AAA2-E5B598C3445D}"/>
              </a:ext>
            </a:extLst>
          </p:cNvPr>
          <p:cNvSpPr/>
          <p:nvPr/>
        </p:nvSpPr>
        <p:spPr>
          <a:xfrm>
            <a:off x="0" y="651853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8966D3-EE57-4069-8F50-3E833905F529}"/>
              </a:ext>
            </a:extLst>
          </p:cNvPr>
          <p:cNvSpPr/>
          <p:nvPr userDrawn="1"/>
        </p:nvSpPr>
        <p:spPr>
          <a:xfrm>
            <a:off x="0" y="652724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01000011 01011001 01000010 01000101 01010010 00100000 01010011 01000101 01000011 01010101 01010010 01001001 01010100 01011001 00100001</a:t>
            </a:r>
          </a:p>
        </p:txBody>
      </p:sp>
      <p:sp>
        <p:nvSpPr>
          <p:cNvPr id="4" name="Text Placeholder 3">
            <a:extLst>
              <a:ext uri="{FF2B5EF4-FFF2-40B4-BE49-F238E27FC236}">
                <a16:creationId xmlns:a16="http://schemas.microsoft.com/office/drawing/2014/main" id="{5697D5E6-4A95-406B-9DFD-68CF2697518A}"/>
              </a:ext>
            </a:extLst>
          </p:cNvPr>
          <p:cNvSpPr>
            <a:spLocks noGrp="1"/>
          </p:cNvSpPr>
          <p:nvPr>
            <p:ph type="body" sz="quarter" idx="10" hasCustomPrompt="1"/>
          </p:nvPr>
        </p:nvSpPr>
        <p:spPr>
          <a:xfrm>
            <a:off x="2590800" y="381000"/>
            <a:ext cx="9372599" cy="533400"/>
          </a:xfrm>
        </p:spPr>
        <p:txBody>
          <a:bodyPr/>
          <a:lstStyle>
            <a:lvl1pPr marL="0" indent="0">
              <a:buNone/>
              <a:defRPr b="1">
                <a:solidFill>
                  <a:srgbClr val="0D2B68"/>
                </a:solidFill>
              </a:defRPr>
            </a:lvl1pPr>
            <a:lvl2pPr marL="347663" indent="0">
              <a:buNone/>
              <a:defRPr>
                <a:solidFill>
                  <a:srgbClr val="0D2B68"/>
                </a:solidFill>
              </a:defRPr>
            </a:lvl2pPr>
            <a:lvl3pPr marL="687387" indent="0">
              <a:buNone/>
              <a:defRPr>
                <a:solidFill>
                  <a:srgbClr val="0D2B68"/>
                </a:solidFill>
              </a:defRPr>
            </a:lvl3pPr>
            <a:lvl4pPr marL="1027113" indent="0">
              <a:buNone/>
              <a:defRPr>
                <a:solidFill>
                  <a:srgbClr val="0D2B68"/>
                </a:solidFill>
              </a:defRPr>
            </a:lvl4pPr>
            <a:lvl5pPr marL="1312863" indent="0">
              <a:buNone/>
              <a:defRPr>
                <a:solidFill>
                  <a:srgbClr val="0D2B68"/>
                </a:solidFill>
              </a:defRPr>
            </a:lvl5pPr>
          </a:lstStyle>
          <a:p>
            <a:pPr lvl="0"/>
            <a:r>
              <a:rPr lang="en-US" dirty="0"/>
              <a:t>Insert Title</a:t>
            </a:r>
          </a:p>
        </p:txBody>
      </p:sp>
      <p:sp>
        <p:nvSpPr>
          <p:cNvPr id="7" name="Text Placeholder 6">
            <a:extLst>
              <a:ext uri="{FF2B5EF4-FFF2-40B4-BE49-F238E27FC236}">
                <a16:creationId xmlns:a16="http://schemas.microsoft.com/office/drawing/2014/main" id="{6FA2C64A-CB3E-4A8F-B712-1812067526AF}"/>
              </a:ext>
            </a:extLst>
          </p:cNvPr>
          <p:cNvSpPr>
            <a:spLocks noGrp="1"/>
          </p:cNvSpPr>
          <p:nvPr>
            <p:ph type="body" sz="quarter" idx="11"/>
          </p:nvPr>
        </p:nvSpPr>
        <p:spPr>
          <a:xfrm>
            <a:off x="2590801" y="1066800"/>
            <a:ext cx="9372599" cy="5257800"/>
          </a:xfrm>
        </p:spPr>
        <p:txBody>
          <a:bodyPr/>
          <a:lstStyle>
            <a:lvl1pPr marL="514350" indent="-514350">
              <a:buClr>
                <a:srgbClr val="00B0F0"/>
              </a:buClr>
              <a:buFont typeface="Arial" panose="020B0604020202020204" pitchFamily="34" charset="0"/>
              <a:buChar char="•"/>
              <a:defRPr sz="2400">
                <a:solidFill>
                  <a:srgbClr val="0D2B68"/>
                </a:solidFill>
              </a:defRPr>
            </a:lvl1pPr>
            <a:lvl2pPr marL="804863" indent="-457200">
              <a:buClr>
                <a:srgbClr val="00B0F0"/>
              </a:buClr>
              <a:buFont typeface="Arial" panose="020B0604020202020204" pitchFamily="34" charset="0"/>
              <a:buChar char="•"/>
              <a:defRPr sz="2000">
                <a:solidFill>
                  <a:srgbClr val="0D2B68"/>
                </a:solidFill>
              </a:defRPr>
            </a:lvl2pPr>
            <a:lvl3pPr marL="1144587" indent="-457200">
              <a:buClr>
                <a:srgbClr val="00B0F0"/>
              </a:buClr>
              <a:buFont typeface="Arial" panose="020B0604020202020204" pitchFamily="34" charset="0"/>
              <a:buChar char="•"/>
              <a:defRPr sz="2000">
                <a:solidFill>
                  <a:srgbClr val="0D2B68"/>
                </a:solidFill>
              </a:defRPr>
            </a:lvl3pPr>
            <a:lvl4pPr marL="1484313" indent="-457200">
              <a:buClr>
                <a:srgbClr val="00B0F0"/>
              </a:buClr>
              <a:buFont typeface="Arial" panose="020B0604020202020204" pitchFamily="34" charset="0"/>
              <a:buChar char="•"/>
              <a:defRPr sz="2000">
                <a:solidFill>
                  <a:srgbClr val="0D2B68"/>
                </a:solidFill>
              </a:defRPr>
            </a:lvl4pPr>
            <a:lvl5pPr marL="1770063" indent="-457200">
              <a:buClr>
                <a:srgbClr val="00B0F0"/>
              </a:buClr>
              <a:buFont typeface="Arial" panose="020B0604020202020204" pitchFamily="34" charset="0"/>
              <a:buChar char="•"/>
              <a:defRPr sz="2000">
                <a:solidFill>
                  <a:srgbClr val="0D2B6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56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60FED5-4F79-4C1F-A793-8859AE742308}"/>
              </a:ext>
            </a:extLst>
          </p:cNvPr>
          <p:cNvSpPr/>
          <p:nvPr/>
        </p:nvSpPr>
        <p:spPr>
          <a:xfrm>
            <a:off x="0" y="651853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C59C999-FE7D-4955-B0AD-5197B28B4FA4}"/>
              </a:ext>
            </a:extLst>
          </p:cNvPr>
          <p:cNvGrpSpPr/>
          <p:nvPr userDrawn="1"/>
        </p:nvGrpSpPr>
        <p:grpSpPr>
          <a:xfrm>
            <a:off x="10873740" y="5228772"/>
            <a:ext cx="1220088" cy="1216047"/>
            <a:chOff x="528911" y="3791176"/>
            <a:chExt cx="1940858" cy="1934430"/>
          </a:xfrm>
        </p:grpSpPr>
        <p:grpSp>
          <p:nvGrpSpPr>
            <p:cNvPr id="9" name="Group 8">
              <a:extLst>
                <a:ext uri="{FF2B5EF4-FFF2-40B4-BE49-F238E27FC236}">
                  <a16:creationId xmlns:a16="http://schemas.microsoft.com/office/drawing/2014/main" id="{76DEC04A-1C51-4862-8A0B-BA43259AE131}"/>
                </a:ext>
              </a:extLst>
            </p:cNvPr>
            <p:cNvGrpSpPr/>
            <p:nvPr/>
          </p:nvGrpSpPr>
          <p:grpSpPr>
            <a:xfrm>
              <a:off x="528911" y="3791176"/>
              <a:ext cx="1940858" cy="1934430"/>
              <a:chOff x="2019812" y="3041226"/>
              <a:chExt cx="1940858" cy="1934430"/>
            </a:xfrm>
          </p:grpSpPr>
          <p:grpSp>
            <p:nvGrpSpPr>
              <p:cNvPr id="11" name="Group 10">
                <a:extLst>
                  <a:ext uri="{FF2B5EF4-FFF2-40B4-BE49-F238E27FC236}">
                    <a16:creationId xmlns:a16="http://schemas.microsoft.com/office/drawing/2014/main" id="{19975A3C-E203-4FFE-9964-31331EADE96F}"/>
                  </a:ext>
                </a:extLst>
              </p:cNvPr>
              <p:cNvGrpSpPr/>
              <p:nvPr/>
            </p:nvGrpSpPr>
            <p:grpSpPr>
              <a:xfrm>
                <a:off x="2019812" y="3041226"/>
                <a:ext cx="1940858" cy="1934430"/>
                <a:chOff x="5269639" y="1774658"/>
                <a:chExt cx="1940858" cy="1934430"/>
              </a:xfrm>
            </p:grpSpPr>
            <p:sp>
              <p:nvSpPr>
                <p:cNvPr id="13" name="Oval 16">
                  <a:extLst>
                    <a:ext uri="{FF2B5EF4-FFF2-40B4-BE49-F238E27FC236}">
                      <a16:creationId xmlns:a16="http://schemas.microsoft.com/office/drawing/2014/main" id="{F711CA3A-1789-43D2-96AE-450BEFA85E22}"/>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14" name="Rectangle 13">
                  <a:extLst>
                    <a:ext uri="{FF2B5EF4-FFF2-40B4-BE49-F238E27FC236}">
                      <a16:creationId xmlns:a16="http://schemas.microsoft.com/office/drawing/2014/main" id="{D3C4FF33-4307-4BFB-887C-2AC4E9DDF5C6}"/>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01010011 01000101 01000011 01010101 01010010 01001001 01010100 01011001</a:t>
                  </a:r>
                </a:p>
              </p:txBody>
            </p:sp>
          </p:grpSp>
          <p:pic>
            <p:nvPicPr>
              <p:cNvPr id="12" name="Graphic 11" descr="Lock">
                <a:extLst>
                  <a:ext uri="{FF2B5EF4-FFF2-40B4-BE49-F238E27FC236}">
                    <a16:creationId xmlns:a16="http://schemas.microsoft.com/office/drawing/2014/main" id="{916EB748-27FF-4ED2-BF0C-7E4093B7D9D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07015" y="3305282"/>
                <a:ext cx="1404551" cy="1404551"/>
              </a:xfrm>
              <a:prstGeom prst="rect">
                <a:avLst/>
              </a:prstGeom>
            </p:spPr>
          </p:pic>
        </p:grpSp>
        <p:sp>
          <p:nvSpPr>
            <p:cNvPr id="10" name="TextBox 9">
              <a:extLst>
                <a:ext uri="{FF2B5EF4-FFF2-40B4-BE49-F238E27FC236}">
                  <a16:creationId xmlns:a16="http://schemas.microsoft.com/office/drawing/2014/main" id="{C79B7128-1085-420D-907D-1FF9B61606DB}"/>
                </a:ext>
              </a:extLst>
            </p:cNvPr>
            <p:cNvSpPr txBox="1"/>
            <p:nvPr/>
          </p:nvSpPr>
          <p:spPr>
            <a:xfrm>
              <a:off x="772880" y="4434341"/>
              <a:ext cx="1530500" cy="734395"/>
            </a:xfrm>
            <a:prstGeom prst="rect">
              <a:avLst/>
            </a:prstGeom>
            <a:noFill/>
          </p:spPr>
          <p:txBody>
            <a:bodyPr wrap="none" rtlCol="0">
              <a:spAutoFit/>
            </a:bodyPr>
            <a:lstStyle/>
            <a:p>
              <a:pPr algn="ctr"/>
              <a:r>
                <a:rPr lang="en-US" sz="1200" dirty="0">
                  <a:solidFill>
                    <a:srgbClr val="DF6720"/>
                  </a:solidFill>
                  <a:latin typeface="Arial" panose="020B0604020202020204" pitchFamily="34" charset="0"/>
                  <a:cs typeface="Arial" panose="020B0604020202020204" pitchFamily="34" charset="0"/>
                </a:rPr>
                <a:t>C</a:t>
              </a:r>
              <a:r>
                <a:rPr lang="en-US" sz="1200" dirty="0">
                  <a:solidFill>
                    <a:srgbClr val="86BBEA"/>
                  </a:solidFill>
                  <a:latin typeface="Arial" panose="020B0604020202020204" pitchFamily="34" charset="0"/>
                  <a:cs typeface="Arial" panose="020B0604020202020204" pitchFamily="34" charset="0"/>
                </a:rPr>
                <a:t>YBER </a:t>
              </a:r>
            </a:p>
            <a:p>
              <a:pPr algn="ctr"/>
              <a:r>
                <a:rPr lang="en-US" sz="1200" dirty="0">
                  <a:solidFill>
                    <a:srgbClr val="DF6720"/>
                  </a:solidFill>
                  <a:latin typeface="Arial" panose="020B0604020202020204" pitchFamily="34" charset="0"/>
                  <a:cs typeface="Arial" panose="020B0604020202020204" pitchFamily="34" charset="0"/>
                </a:rPr>
                <a:t>S</a:t>
              </a:r>
              <a:r>
                <a:rPr lang="en-US" sz="1200" dirty="0">
                  <a:solidFill>
                    <a:srgbClr val="86BBEA"/>
                  </a:solidFill>
                  <a:latin typeface="Arial" panose="020B0604020202020204" pitchFamily="34" charset="0"/>
                  <a:cs typeface="Arial" panose="020B0604020202020204" pitchFamily="34" charset="0"/>
                </a:rPr>
                <a:t>ECURITY</a:t>
              </a:r>
            </a:p>
          </p:txBody>
        </p:sp>
      </p:grpSp>
      <p:sp>
        <p:nvSpPr>
          <p:cNvPr id="15" name="Rectangle 14">
            <a:extLst>
              <a:ext uri="{FF2B5EF4-FFF2-40B4-BE49-F238E27FC236}">
                <a16:creationId xmlns:a16="http://schemas.microsoft.com/office/drawing/2014/main" id="{BB2F5445-8E57-4BD3-BB7D-B8A975EEFFA5}"/>
              </a:ext>
            </a:extLst>
          </p:cNvPr>
          <p:cNvSpPr/>
          <p:nvPr userDrawn="1"/>
        </p:nvSpPr>
        <p:spPr>
          <a:xfrm>
            <a:off x="0" y="652724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01000011 01011001 01000010 01000101 01010010 00100000 01010011 01000101 01000011 01010101 01010010 01001001 01010100 01011001 00100001</a:t>
            </a:r>
          </a:p>
        </p:txBody>
      </p:sp>
      <p:sp>
        <p:nvSpPr>
          <p:cNvPr id="20" name="Text Placeholder 3">
            <a:extLst>
              <a:ext uri="{FF2B5EF4-FFF2-40B4-BE49-F238E27FC236}">
                <a16:creationId xmlns:a16="http://schemas.microsoft.com/office/drawing/2014/main" id="{B2EA6EBF-8ADF-463C-84C0-922F82BF6FBA}"/>
              </a:ext>
            </a:extLst>
          </p:cNvPr>
          <p:cNvSpPr>
            <a:spLocks noGrp="1"/>
          </p:cNvSpPr>
          <p:nvPr>
            <p:ph type="body" sz="quarter" idx="12" hasCustomPrompt="1"/>
          </p:nvPr>
        </p:nvSpPr>
        <p:spPr>
          <a:xfrm>
            <a:off x="1686801" y="381000"/>
            <a:ext cx="8817687" cy="533400"/>
          </a:xfrm>
        </p:spPr>
        <p:txBody>
          <a:bodyPr/>
          <a:lstStyle>
            <a:lvl1pPr marL="0" indent="0">
              <a:buNone/>
              <a:defRPr b="1">
                <a:solidFill>
                  <a:srgbClr val="0D2B68"/>
                </a:solidFill>
              </a:defRPr>
            </a:lvl1pPr>
            <a:lvl2pPr marL="347663" indent="0">
              <a:buNone/>
              <a:defRPr>
                <a:solidFill>
                  <a:srgbClr val="0D2B68"/>
                </a:solidFill>
              </a:defRPr>
            </a:lvl2pPr>
            <a:lvl3pPr marL="687387" indent="0">
              <a:buNone/>
              <a:defRPr>
                <a:solidFill>
                  <a:srgbClr val="0D2B68"/>
                </a:solidFill>
              </a:defRPr>
            </a:lvl3pPr>
            <a:lvl4pPr marL="1027113" indent="0">
              <a:buNone/>
              <a:defRPr>
                <a:solidFill>
                  <a:srgbClr val="0D2B68"/>
                </a:solidFill>
              </a:defRPr>
            </a:lvl4pPr>
            <a:lvl5pPr marL="1312863" indent="0">
              <a:buNone/>
              <a:defRPr>
                <a:solidFill>
                  <a:srgbClr val="0D2B68"/>
                </a:solidFill>
              </a:defRPr>
            </a:lvl5pPr>
          </a:lstStyle>
          <a:p>
            <a:pPr lvl="0"/>
            <a:r>
              <a:rPr lang="en-US" dirty="0"/>
              <a:t>Insert Title</a:t>
            </a:r>
          </a:p>
        </p:txBody>
      </p:sp>
      <p:sp>
        <p:nvSpPr>
          <p:cNvPr id="21" name="Text Placeholder 6">
            <a:extLst>
              <a:ext uri="{FF2B5EF4-FFF2-40B4-BE49-F238E27FC236}">
                <a16:creationId xmlns:a16="http://schemas.microsoft.com/office/drawing/2014/main" id="{E9532E91-413B-4F9D-A802-41E1D7871008}"/>
              </a:ext>
            </a:extLst>
          </p:cNvPr>
          <p:cNvSpPr>
            <a:spLocks noGrp="1"/>
          </p:cNvSpPr>
          <p:nvPr>
            <p:ph type="body" sz="quarter" idx="13"/>
          </p:nvPr>
        </p:nvSpPr>
        <p:spPr>
          <a:xfrm>
            <a:off x="1687513" y="1066800"/>
            <a:ext cx="8816975" cy="5257800"/>
          </a:xfrm>
        </p:spPr>
        <p:txBody>
          <a:bodyPr/>
          <a:lstStyle>
            <a:lvl1pPr marL="514350" indent="-514350">
              <a:buClr>
                <a:srgbClr val="00B0F0"/>
              </a:buClr>
              <a:buFont typeface="Arial" panose="020B0604020202020204" pitchFamily="34" charset="0"/>
              <a:buChar char="•"/>
              <a:defRPr sz="2400">
                <a:solidFill>
                  <a:srgbClr val="0D2B68"/>
                </a:solidFill>
              </a:defRPr>
            </a:lvl1pPr>
            <a:lvl2pPr marL="804863" indent="-457200">
              <a:buClr>
                <a:srgbClr val="00B0F0"/>
              </a:buClr>
              <a:buFont typeface="Arial" panose="020B0604020202020204" pitchFamily="34" charset="0"/>
              <a:buChar char="•"/>
              <a:defRPr sz="2000">
                <a:solidFill>
                  <a:srgbClr val="0D2B68"/>
                </a:solidFill>
              </a:defRPr>
            </a:lvl2pPr>
            <a:lvl3pPr marL="1144587" indent="-457200">
              <a:buClr>
                <a:srgbClr val="00B0F0"/>
              </a:buClr>
              <a:buFont typeface="Arial" panose="020B0604020202020204" pitchFamily="34" charset="0"/>
              <a:buChar char="•"/>
              <a:defRPr sz="2000">
                <a:solidFill>
                  <a:srgbClr val="0D2B68"/>
                </a:solidFill>
              </a:defRPr>
            </a:lvl3pPr>
            <a:lvl4pPr marL="1484313" indent="-457200">
              <a:buClr>
                <a:srgbClr val="00B0F0"/>
              </a:buClr>
              <a:buFont typeface="Arial" panose="020B0604020202020204" pitchFamily="34" charset="0"/>
              <a:buChar char="•"/>
              <a:defRPr sz="2000">
                <a:solidFill>
                  <a:srgbClr val="0D2B68"/>
                </a:solidFill>
              </a:defRPr>
            </a:lvl4pPr>
            <a:lvl5pPr marL="1770063" indent="-457200">
              <a:buClr>
                <a:srgbClr val="00B0F0"/>
              </a:buClr>
              <a:buFont typeface="Arial" panose="020B0604020202020204" pitchFamily="34" charset="0"/>
              <a:buChar char="•"/>
              <a:defRPr sz="2000">
                <a:solidFill>
                  <a:srgbClr val="0D2B6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14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60FED5-4F79-4C1F-A793-8859AE742308}"/>
              </a:ext>
            </a:extLst>
          </p:cNvPr>
          <p:cNvSpPr/>
          <p:nvPr/>
        </p:nvSpPr>
        <p:spPr>
          <a:xfrm>
            <a:off x="0" y="6518536"/>
            <a:ext cx="12192000" cy="33946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DC59C999-FE7D-4955-B0AD-5197B28B4FA4}"/>
              </a:ext>
            </a:extLst>
          </p:cNvPr>
          <p:cNvGrpSpPr/>
          <p:nvPr userDrawn="1"/>
        </p:nvGrpSpPr>
        <p:grpSpPr>
          <a:xfrm>
            <a:off x="10873740" y="5228772"/>
            <a:ext cx="1220088" cy="1216047"/>
            <a:chOff x="528911" y="3791176"/>
            <a:chExt cx="1940858" cy="1934430"/>
          </a:xfrm>
        </p:grpSpPr>
        <p:grpSp>
          <p:nvGrpSpPr>
            <p:cNvPr id="9" name="Group 8">
              <a:extLst>
                <a:ext uri="{FF2B5EF4-FFF2-40B4-BE49-F238E27FC236}">
                  <a16:creationId xmlns:a16="http://schemas.microsoft.com/office/drawing/2014/main" id="{76DEC04A-1C51-4862-8A0B-BA43259AE131}"/>
                </a:ext>
              </a:extLst>
            </p:cNvPr>
            <p:cNvGrpSpPr/>
            <p:nvPr/>
          </p:nvGrpSpPr>
          <p:grpSpPr>
            <a:xfrm>
              <a:off x="528911" y="3791176"/>
              <a:ext cx="1940858" cy="1934430"/>
              <a:chOff x="2019812" y="3041226"/>
              <a:chExt cx="1940858" cy="1934430"/>
            </a:xfrm>
          </p:grpSpPr>
          <p:grpSp>
            <p:nvGrpSpPr>
              <p:cNvPr id="11" name="Group 10">
                <a:extLst>
                  <a:ext uri="{FF2B5EF4-FFF2-40B4-BE49-F238E27FC236}">
                    <a16:creationId xmlns:a16="http://schemas.microsoft.com/office/drawing/2014/main" id="{19975A3C-E203-4FFE-9964-31331EADE96F}"/>
                  </a:ext>
                </a:extLst>
              </p:cNvPr>
              <p:cNvGrpSpPr/>
              <p:nvPr/>
            </p:nvGrpSpPr>
            <p:grpSpPr>
              <a:xfrm>
                <a:off x="2019812" y="3041226"/>
                <a:ext cx="1940858" cy="1934430"/>
                <a:chOff x="5269639" y="1774658"/>
                <a:chExt cx="1940858" cy="1934430"/>
              </a:xfrm>
            </p:grpSpPr>
            <p:sp>
              <p:nvSpPr>
                <p:cNvPr id="13" name="Oval 16">
                  <a:extLst>
                    <a:ext uri="{FF2B5EF4-FFF2-40B4-BE49-F238E27FC236}">
                      <a16:creationId xmlns:a16="http://schemas.microsoft.com/office/drawing/2014/main" id="{F711CA3A-1789-43D2-96AE-450BEFA85E22}"/>
                    </a:ext>
                  </a:extLst>
                </p:cNvPr>
                <p:cNvSpPr>
                  <a:spLocks noChangeArrowheads="1"/>
                </p:cNvSpPr>
                <p:nvPr/>
              </p:nvSpPr>
              <p:spPr bwMode="auto">
                <a:xfrm flipH="1">
                  <a:off x="5269639" y="1774658"/>
                  <a:ext cx="1940858" cy="1934430"/>
                </a:xfrm>
                <a:prstGeom prst="ellipse">
                  <a:avLst/>
                </a:prstGeom>
                <a:solidFill>
                  <a:srgbClr val="002060"/>
                </a:solidFill>
                <a:ln w="9525">
                  <a:noFill/>
                  <a:round/>
                  <a:headEnd/>
                  <a:tailEnd/>
                </a:ln>
              </p:spPr>
              <p:txBody>
                <a:bodyPr wrap="none" anchor="ctr"/>
                <a:lstStyle/>
                <a:p>
                  <a:pPr algn="r" eaLnBrk="0" fontAlgn="base" hangingPunct="0">
                    <a:spcBef>
                      <a:spcPct val="0"/>
                    </a:spcBef>
                    <a:spcAft>
                      <a:spcPct val="0"/>
                    </a:spcAft>
                    <a:defRPr/>
                  </a:pPr>
                  <a:endParaRPr lang="en-US" sz="2400" dirty="0">
                    <a:solidFill>
                      <a:srgbClr val="000000"/>
                    </a:solidFill>
                  </a:endParaRPr>
                </a:p>
              </p:txBody>
            </p:sp>
            <p:sp>
              <p:nvSpPr>
                <p:cNvPr id="14" name="Rectangle 13">
                  <a:extLst>
                    <a:ext uri="{FF2B5EF4-FFF2-40B4-BE49-F238E27FC236}">
                      <a16:creationId xmlns:a16="http://schemas.microsoft.com/office/drawing/2014/main" id="{D3C4FF33-4307-4BFB-887C-2AC4E9DDF5C6}"/>
                    </a:ext>
                  </a:extLst>
                </p:cNvPr>
                <p:cNvSpPr/>
                <p:nvPr/>
              </p:nvSpPr>
              <p:spPr>
                <a:xfrm>
                  <a:off x="5370257" y="1884405"/>
                  <a:ext cx="1739622" cy="1713170"/>
                </a:xfrm>
                <a:prstGeom prst="rect">
                  <a:avLst/>
                </a:prstGeom>
                <a:noFill/>
              </p:spPr>
              <p:txBody>
                <a:bodyPr wrap="none" lIns="91440" tIns="45720" rIns="91440" bIns="45720">
                  <a:prstTxWarp prst="textCircle">
                    <a:avLst/>
                  </a:prstTxWarp>
                  <a:spAutoFit/>
                </a:bodyPr>
                <a:lstStyle/>
                <a:p>
                  <a:pPr algn="ctr"/>
                  <a:r>
                    <a:rPr lang="en-US" b="0" cap="none" spc="0" dirty="0">
                      <a:ln w="0"/>
                      <a:solidFill>
                        <a:schemeClr val="accent1">
                          <a:lumMod val="75000"/>
                        </a:schemeClr>
                      </a:solidFill>
                      <a:effectLst>
                        <a:outerShdw blurRad="38100" dist="19050" dir="2700000" algn="tl" rotWithShape="0">
                          <a:schemeClr val="dk1">
                            <a:alpha val="40000"/>
                          </a:schemeClr>
                        </a:outerShdw>
                      </a:effectLst>
                    </a:rPr>
                    <a:t>01010011 01000101 01000011 01010101 01010010 01001001 01010100 01011001</a:t>
                  </a:r>
                </a:p>
              </p:txBody>
            </p:sp>
          </p:grpSp>
          <p:pic>
            <p:nvPicPr>
              <p:cNvPr id="12" name="Graphic 11" descr="Lock">
                <a:extLst>
                  <a:ext uri="{FF2B5EF4-FFF2-40B4-BE49-F238E27FC236}">
                    <a16:creationId xmlns:a16="http://schemas.microsoft.com/office/drawing/2014/main" id="{916EB748-27FF-4ED2-BF0C-7E4093B7D9D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307015" y="3305282"/>
                <a:ext cx="1404551" cy="1404551"/>
              </a:xfrm>
              <a:prstGeom prst="rect">
                <a:avLst/>
              </a:prstGeom>
            </p:spPr>
          </p:pic>
        </p:grpSp>
        <p:sp>
          <p:nvSpPr>
            <p:cNvPr id="10" name="TextBox 9">
              <a:extLst>
                <a:ext uri="{FF2B5EF4-FFF2-40B4-BE49-F238E27FC236}">
                  <a16:creationId xmlns:a16="http://schemas.microsoft.com/office/drawing/2014/main" id="{C79B7128-1085-420D-907D-1FF9B61606DB}"/>
                </a:ext>
              </a:extLst>
            </p:cNvPr>
            <p:cNvSpPr txBox="1"/>
            <p:nvPr/>
          </p:nvSpPr>
          <p:spPr>
            <a:xfrm>
              <a:off x="772880" y="4434341"/>
              <a:ext cx="1530500" cy="734395"/>
            </a:xfrm>
            <a:prstGeom prst="rect">
              <a:avLst/>
            </a:prstGeom>
            <a:noFill/>
          </p:spPr>
          <p:txBody>
            <a:bodyPr wrap="none" rtlCol="0">
              <a:spAutoFit/>
            </a:bodyPr>
            <a:lstStyle/>
            <a:p>
              <a:pPr algn="ctr"/>
              <a:r>
                <a:rPr lang="en-US" sz="1200" dirty="0">
                  <a:solidFill>
                    <a:srgbClr val="DF6720"/>
                  </a:solidFill>
                  <a:latin typeface="Arial" panose="020B0604020202020204" pitchFamily="34" charset="0"/>
                  <a:cs typeface="Arial" panose="020B0604020202020204" pitchFamily="34" charset="0"/>
                </a:rPr>
                <a:t>C</a:t>
              </a:r>
              <a:r>
                <a:rPr lang="en-US" sz="1200" dirty="0">
                  <a:solidFill>
                    <a:srgbClr val="86BBEA"/>
                  </a:solidFill>
                  <a:latin typeface="Arial" panose="020B0604020202020204" pitchFamily="34" charset="0"/>
                  <a:cs typeface="Arial" panose="020B0604020202020204" pitchFamily="34" charset="0"/>
                </a:rPr>
                <a:t>YBER </a:t>
              </a:r>
            </a:p>
            <a:p>
              <a:pPr algn="ctr"/>
              <a:r>
                <a:rPr lang="en-US" sz="1200" dirty="0">
                  <a:solidFill>
                    <a:srgbClr val="DF6720"/>
                  </a:solidFill>
                  <a:latin typeface="Arial" panose="020B0604020202020204" pitchFamily="34" charset="0"/>
                  <a:cs typeface="Arial" panose="020B0604020202020204" pitchFamily="34" charset="0"/>
                </a:rPr>
                <a:t>S</a:t>
              </a:r>
              <a:r>
                <a:rPr lang="en-US" sz="1200" dirty="0">
                  <a:solidFill>
                    <a:srgbClr val="86BBEA"/>
                  </a:solidFill>
                  <a:latin typeface="Arial" panose="020B0604020202020204" pitchFamily="34" charset="0"/>
                  <a:cs typeface="Arial" panose="020B0604020202020204" pitchFamily="34" charset="0"/>
                </a:rPr>
                <a:t>ECURITY</a:t>
              </a:r>
            </a:p>
          </p:txBody>
        </p:sp>
      </p:grpSp>
      <p:sp>
        <p:nvSpPr>
          <p:cNvPr id="15" name="Rectangle 14">
            <a:extLst>
              <a:ext uri="{FF2B5EF4-FFF2-40B4-BE49-F238E27FC236}">
                <a16:creationId xmlns:a16="http://schemas.microsoft.com/office/drawing/2014/main" id="{BB2F5445-8E57-4BD3-BB7D-B8A975EEFFA5}"/>
              </a:ext>
            </a:extLst>
          </p:cNvPr>
          <p:cNvSpPr/>
          <p:nvPr userDrawn="1"/>
        </p:nvSpPr>
        <p:spPr>
          <a:xfrm>
            <a:off x="0" y="6527241"/>
            <a:ext cx="12192000" cy="292388"/>
          </a:xfrm>
          <a:prstGeom prst="rect">
            <a:avLst/>
          </a:prstGeom>
          <a:noFill/>
          <a:ln>
            <a:noFill/>
          </a:ln>
        </p:spPr>
        <p:txBody>
          <a:bodyPr wrap="square" lIns="91440" tIns="45720" rIns="91440" bIns="45720">
            <a:spAutoFit/>
          </a:bodyPr>
          <a:lstStyle/>
          <a:p>
            <a:pPr algn="ctr"/>
            <a:r>
              <a:rPr lang="en-US" sz="1300" b="0" cap="none" spc="0" dirty="0">
                <a:ln w="0"/>
                <a:solidFill>
                  <a:schemeClr val="accent1">
                    <a:lumMod val="75000"/>
                  </a:schemeClr>
                </a:solidFill>
                <a:effectLst>
                  <a:outerShdw blurRad="38100" dist="19050" dir="2700000" algn="tl" rotWithShape="0">
                    <a:schemeClr val="dk1">
                      <a:alpha val="40000"/>
                    </a:schemeClr>
                  </a:outerShdw>
                </a:effectLst>
              </a:rPr>
              <a:t>01000011 01011001 01000010 01000101 01010010 00100000 01010011 01000101 01000011 01010101 01010010 01001001 01010100 01011001 00100001</a:t>
            </a:r>
          </a:p>
        </p:txBody>
      </p:sp>
      <p:sp>
        <p:nvSpPr>
          <p:cNvPr id="3" name="Picture Placeholder 2">
            <a:extLst>
              <a:ext uri="{FF2B5EF4-FFF2-40B4-BE49-F238E27FC236}">
                <a16:creationId xmlns:a16="http://schemas.microsoft.com/office/drawing/2014/main" id="{85070AB6-AC8E-4A6C-82CF-C19DACE59A6E}"/>
              </a:ext>
            </a:extLst>
          </p:cNvPr>
          <p:cNvSpPr>
            <a:spLocks noGrp="1"/>
          </p:cNvSpPr>
          <p:nvPr>
            <p:ph type="pic" sz="quarter" idx="10"/>
          </p:nvPr>
        </p:nvSpPr>
        <p:spPr>
          <a:xfrm>
            <a:off x="1391127" y="228600"/>
            <a:ext cx="9409747" cy="6048375"/>
          </a:xfrm>
        </p:spPr>
        <p:txBody>
          <a:bodyPr/>
          <a:lstStyle/>
          <a:p>
            <a:endParaRPr lang="en-US"/>
          </a:p>
        </p:txBody>
      </p:sp>
    </p:spTree>
    <p:extLst>
      <p:ext uri="{BB962C8B-B14F-4D97-AF65-F5344CB8AC3E}">
        <p14:creationId xmlns:p14="http://schemas.microsoft.com/office/powerpoint/2010/main" val="297834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55A30-7AE5-0841-9663-FDCB13DA679B}"/>
              </a:ext>
            </a:extLst>
          </p:cNvPr>
          <p:cNvSpPr>
            <a:spLocks noGrp="1"/>
          </p:cNvSpPr>
          <p:nvPr>
            <p:ph type="dt" sz="half" idx="10"/>
          </p:nvPr>
        </p:nvSpPr>
        <p:spPr/>
        <p:txBody>
          <a:bodyPr/>
          <a:lstStyle/>
          <a:p>
            <a:fld id="{C9555E99-AD6F-4A4B-8160-15439964C85B}" type="datetimeFigureOut">
              <a:rPr lang="en-US" smtClean="0"/>
              <a:t>10/15/19</a:t>
            </a:fld>
            <a:endParaRPr lang="en-US"/>
          </a:p>
        </p:txBody>
      </p:sp>
      <p:sp>
        <p:nvSpPr>
          <p:cNvPr id="3" name="Footer Placeholder 2">
            <a:extLst>
              <a:ext uri="{FF2B5EF4-FFF2-40B4-BE49-F238E27FC236}">
                <a16:creationId xmlns:a16="http://schemas.microsoft.com/office/drawing/2014/main" id="{50B609B0-970E-4D4B-AFF6-44DD83D638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28ECE4-E4A8-9E4B-8357-D486BADB3E1A}"/>
              </a:ext>
            </a:extLst>
          </p:cNvPr>
          <p:cNvSpPr>
            <a:spLocks noGrp="1"/>
          </p:cNvSpPr>
          <p:nvPr>
            <p:ph type="sldNum" sz="quarter" idx="12"/>
          </p:nvPr>
        </p:nvSpPr>
        <p:spPr/>
        <p:txBody>
          <a:bodyPr/>
          <a:lstStyle/>
          <a:p>
            <a:fld id="{9E4DCA9B-E3D2-8A4B-9939-8DBBE787A77B}" type="slidenum">
              <a:rPr lang="en-US" smtClean="0"/>
              <a:t>‹#›</a:t>
            </a:fld>
            <a:endParaRPr lang="en-US"/>
          </a:p>
        </p:txBody>
      </p:sp>
    </p:spTree>
    <p:extLst>
      <p:ext uri="{BB962C8B-B14F-4D97-AF65-F5344CB8AC3E}">
        <p14:creationId xmlns:p14="http://schemas.microsoft.com/office/powerpoint/2010/main" val="1836029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51200" y="274638"/>
            <a:ext cx="8331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2051" name="Rectangle 3"/>
          <p:cNvSpPr>
            <a:spLocks noGrp="1" noChangeArrowheads="1"/>
          </p:cNvSpPr>
          <p:nvPr>
            <p:ph type="body" idx="1"/>
          </p:nvPr>
        </p:nvSpPr>
        <p:spPr bwMode="auto">
          <a:xfrm>
            <a:off x="3251200" y="1600205"/>
            <a:ext cx="833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Tree>
    <p:extLst>
      <p:ext uri="{BB962C8B-B14F-4D97-AF65-F5344CB8AC3E}">
        <p14:creationId xmlns:p14="http://schemas.microsoft.com/office/powerpoint/2010/main" val="2374020580"/>
      </p:ext>
    </p:extLst>
  </p:cSld>
  <p:clrMap bg1="lt1" tx1="dk1" bg2="lt2" tx2="dk2" accent1="accent1" accent2="accent2" accent3="accent3" accent4="accent4" accent5="accent5" accent6="accent6" hlink="hlink" folHlink="folHlink"/>
  <p:sldLayoutIdLst>
    <p:sldLayoutId id="2147483719" r:id="rId1"/>
    <p:sldLayoutId id="2147483737" r:id="rId2"/>
    <p:sldLayoutId id="2147483721" r:id="rId3"/>
    <p:sldLayoutId id="2147483734" r:id="rId4"/>
    <p:sldLayoutId id="2147483727" r:id="rId5"/>
    <p:sldLayoutId id="2147483735" r:id="rId6"/>
    <p:sldLayoutId id="2147483738" r:id="rId7"/>
  </p:sldLayoutIdLst>
  <p:txStyles>
    <p:titleStyle>
      <a:lvl1pPr algn="l" rtl="0" eaLnBrk="1" fontAlgn="base" hangingPunct="1">
        <a:lnSpc>
          <a:spcPct val="80000"/>
        </a:lnSpc>
        <a:spcBef>
          <a:spcPct val="0"/>
        </a:spcBef>
        <a:spcAft>
          <a:spcPct val="0"/>
        </a:spcAft>
        <a:defRPr sz="3600">
          <a:solidFill>
            <a:srgbClr val="0099FF"/>
          </a:solidFill>
          <a:latin typeface="+mj-lt"/>
          <a:ea typeface="MS PGothic" pitchFamily="34" charset="-128"/>
          <a:cs typeface="+mj-cs"/>
        </a:defRPr>
      </a:lvl1pPr>
      <a:lvl2pPr algn="l" rtl="0" eaLnBrk="1" fontAlgn="base" hangingPunct="1">
        <a:lnSpc>
          <a:spcPct val="80000"/>
        </a:lnSpc>
        <a:spcBef>
          <a:spcPct val="0"/>
        </a:spcBef>
        <a:spcAft>
          <a:spcPct val="0"/>
        </a:spcAft>
        <a:defRPr sz="3600">
          <a:solidFill>
            <a:srgbClr val="0099FF"/>
          </a:solidFill>
          <a:latin typeface="Arial" pitchFamily="-112" charset="-52"/>
          <a:ea typeface="MS PGothic" pitchFamily="34" charset="-128"/>
          <a:cs typeface="ＭＳ Ｐゴシック" pitchFamily="84" charset="-128"/>
        </a:defRPr>
      </a:lvl2pPr>
      <a:lvl3pPr algn="l" rtl="0" eaLnBrk="1" fontAlgn="base" hangingPunct="1">
        <a:lnSpc>
          <a:spcPct val="80000"/>
        </a:lnSpc>
        <a:spcBef>
          <a:spcPct val="0"/>
        </a:spcBef>
        <a:spcAft>
          <a:spcPct val="0"/>
        </a:spcAft>
        <a:defRPr sz="3600">
          <a:solidFill>
            <a:srgbClr val="0099FF"/>
          </a:solidFill>
          <a:latin typeface="Arial" pitchFamily="-112" charset="-52"/>
          <a:ea typeface="MS PGothic" pitchFamily="34" charset="-128"/>
          <a:cs typeface="ＭＳ Ｐゴシック" pitchFamily="84" charset="-128"/>
        </a:defRPr>
      </a:lvl3pPr>
      <a:lvl4pPr algn="l" rtl="0" eaLnBrk="1" fontAlgn="base" hangingPunct="1">
        <a:lnSpc>
          <a:spcPct val="80000"/>
        </a:lnSpc>
        <a:spcBef>
          <a:spcPct val="0"/>
        </a:spcBef>
        <a:spcAft>
          <a:spcPct val="0"/>
        </a:spcAft>
        <a:defRPr sz="3600">
          <a:solidFill>
            <a:srgbClr val="0099FF"/>
          </a:solidFill>
          <a:latin typeface="Arial" pitchFamily="-112" charset="-52"/>
          <a:ea typeface="MS PGothic" pitchFamily="34" charset="-128"/>
          <a:cs typeface="ＭＳ Ｐゴシック" pitchFamily="84" charset="-128"/>
        </a:defRPr>
      </a:lvl4pPr>
      <a:lvl5pPr algn="l" rtl="0" eaLnBrk="1" fontAlgn="base" hangingPunct="1">
        <a:lnSpc>
          <a:spcPct val="80000"/>
        </a:lnSpc>
        <a:spcBef>
          <a:spcPct val="0"/>
        </a:spcBef>
        <a:spcAft>
          <a:spcPct val="0"/>
        </a:spcAft>
        <a:defRPr sz="3600">
          <a:solidFill>
            <a:srgbClr val="0099FF"/>
          </a:solidFill>
          <a:latin typeface="Arial" pitchFamily="-112" charset="-52"/>
          <a:ea typeface="MS PGothic" pitchFamily="34" charset="-128"/>
          <a:cs typeface="ＭＳ Ｐゴシック" pitchFamily="84" charset="-128"/>
        </a:defRPr>
      </a:lvl5pPr>
      <a:lvl6pPr marL="457200" algn="l" rtl="0" eaLnBrk="1" fontAlgn="base" hangingPunct="1">
        <a:lnSpc>
          <a:spcPct val="80000"/>
        </a:lnSpc>
        <a:spcBef>
          <a:spcPct val="0"/>
        </a:spcBef>
        <a:spcAft>
          <a:spcPct val="0"/>
        </a:spcAft>
        <a:defRPr sz="3600">
          <a:solidFill>
            <a:srgbClr val="0099FF"/>
          </a:solidFill>
          <a:latin typeface="Arial" pitchFamily="-112" charset="-52"/>
          <a:ea typeface="ＭＳ Ｐゴシック" pitchFamily="84" charset="-128"/>
          <a:cs typeface="ＭＳ Ｐゴシック" pitchFamily="84" charset="-128"/>
        </a:defRPr>
      </a:lvl6pPr>
      <a:lvl7pPr marL="914400" algn="l" rtl="0" eaLnBrk="1" fontAlgn="base" hangingPunct="1">
        <a:lnSpc>
          <a:spcPct val="80000"/>
        </a:lnSpc>
        <a:spcBef>
          <a:spcPct val="0"/>
        </a:spcBef>
        <a:spcAft>
          <a:spcPct val="0"/>
        </a:spcAft>
        <a:defRPr sz="3600">
          <a:solidFill>
            <a:srgbClr val="0099FF"/>
          </a:solidFill>
          <a:latin typeface="Arial" pitchFamily="-112" charset="-52"/>
          <a:ea typeface="ＭＳ Ｐゴシック" pitchFamily="84" charset="-128"/>
          <a:cs typeface="ＭＳ Ｐゴシック" pitchFamily="84" charset="-128"/>
        </a:defRPr>
      </a:lvl7pPr>
      <a:lvl8pPr marL="1371600" algn="l" rtl="0" eaLnBrk="1" fontAlgn="base" hangingPunct="1">
        <a:lnSpc>
          <a:spcPct val="80000"/>
        </a:lnSpc>
        <a:spcBef>
          <a:spcPct val="0"/>
        </a:spcBef>
        <a:spcAft>
          <a:spcPct val="0"/>
        </a:spcAft>
        <a:defRPr sz="3600">
          <a:solidFill>
            <a:srgbClr val="0099FF"/>
          </a:solidFill>
          <a:latin typeface="Arial" pitchFamily="-112" charset="-52"/>
          <a:ea typeface="ＭＳ Ｐゴシック" pitchFamily="84" charset="-128"/>
          <a:cs typeface="ＭＳ Ｐゴシック" pitchFamily="84" charset="-128"/>
        </a:defRPr>
      </a:lvl8pPr>
      <a:lvl9pPr marL="1828800" algn="l" rtl="0" eaLnBrk="1" fontAlgn="base" hangingPunct="1">
        <a:lnSpc>
          <a:spcPct val="80000"/>
        </a:lnSpc>
        <a:spcBef>
          <a:spcPct val="0"/>
        </a:spcBef>
        <a:spcAft>
          <a:spcPct val="0"/>
        </a:spcAft>
        <a:defRPr sz="3600">
          <a:solidFill>
            <a:srgbClr val="0099FF"/>
          </a:solidFill>
          <a:latin typeface="Arial" pitchFamily="-112" charset="-52"/>
          <a:ea typeface="ＭＳ Ｐゴシック" pitchFamily="84" charset="-128"/>
          <a:cs typeface="ＭＳ Ｐゴシック" pitchFamily="84" charset="-128"/>
        </a:defRPr>
      </a:lvl9pPr>
    </p:titleStyle>
    <p:bodyStyle>
      <a:lvl1pPr marL="233363" indent="-233363" algn="l" rtl="0" eaLnBrk="1" fontAlgn="base" hangingPunct="1">
        <a:lnSpc>
          <a:spcPct val="110000"/>
        </a:lnSpc>
        <a:spcBef>
          <a:spcPct val="20000"/>
        </a:spcBef>
        <a:spcAft>
          <a:spcPct val="0"/>
        </a:spcAft>
        <a:buClr>
          <a:srgbClr val="0099FF"/>
        </a:buClr>
        <a:buSzPct val="75000"/>
        <a:buFont typeface="Times" pitchFamily="18" charset="0"/>
        <a:buChar char="•"/>
        <a:tabLst>
          <a:tab pos="1428750" algn="l"/>
        </a:tabLst>
        <a:defRPr sz="2400">
          <a:solidFill>
            <a:schemeClr val="tx1"/>
          </a:solidFill>
          <a:latin typeface="+mn-lt"/>
          <a:ea typeface="MS PGothic" pitchFamily="34" charset="-128"/>
          <a:cs typeface="MS PGothic" pitchFamily="34" charset="-128"/>
        </a:defRPr>
      </a:lvl1pPr>
      <a:lvl2pPr marL="519113" indent="-171450" algn="l" rtl="0" eaLnBrk="1" fontAlgn="base" hangingPunct="1">
        <a:lnSpc>
          <a:spcPct val="110000"/>
        </a:lnSpc>
        <a:spcBef>
          <a:spcPct val="20000"/>
        </a:spcBef>
        <a:spcAft>
          <a:spcPct val="0"/>
        </a:spcAft>
        <a:buClr>
          <a:srgbClr val="0099FF"/>
        </a:buClr>
        <a:buSzPct val="75000"/>
        <a:buFont typeface="Times" pitchFamily="18" charset="0"/>
        <a:buChar char="•"/>
        <a:tabLst>
          <a:tab pos="1428750" algn="l"/>
        </a:tabLst>
        <a:defRPr sz="2400">
          <a:solidFill>
            <a:schemeClr val="tx1"/>
          </a:solidFill>
          <a:latin typeface="+mn-lt"/>
          <a:ea typeface="MS PGothic" pitchFamily="34" charset="-128"/>
          <a:cs typeface="MS PGothic" pitchFamily="34" charset="-128"/>
        </a:defRPr>
      </a:lvl2pPr>
      <a:lvl3pPr marL="857250" indent="-169863" algn="l" rtl="0" eaLnBrk="1" fontAlgn="base" hangingPunct="1">
        <a:lnSpc>
          <a:spcPct val="110000"/>
        </a:lnSpc>
        <a:spcBef>
          <a:spcPct val="20000"/>
        </a:spcBef>
        <a:spcAft>
          <a:spcPct val="0"/>
        </a:spcAft>
        <a:buClr>
          <a:srgbClr val="0099FF"/>
        </a:buClr>
        <a:buSzPct val="75000"/>
        <a:buFont typeface="Times" pitchFamily="18" charset="0"/>
        <a:buChar char="•"/>
        <a:tabLst>
          <a:tab pos="1428750" algn="l"/>
        </a:tabLst>
        <a:defRPr sz="2400">
          <a:solidFill>
            <a:schemeClr val="tx1"/>
          </a:solidFill>
          <a:latin typeface="+mn-lt"/>
          <a:ea typeface="MS PGothic" pitchFamily="34" charset="-128"/>
          <a:cs typeface="Geneva" pitchFamily="-112" charset="-128"/>
        </a:defRPr>
      </a:lvl3pPr>
      <a:lvl4pPr marL="1195388" indent="-168275" algn="l" rtl="0" eaLnBrk="1" fontAlgn="base" hangingPunct="1">
        <a:lnSpc>
          <a:spcPct val="110000"/>
        </a:lnSpc>
        <a:spcBef>
          <a:spcPct val="20000"/>
        </a:spcBef>
        <a:spcAft>
          <a:spcPct val="0"/>
        </a:spcAft>
        <a:buClr>
          <a:srgbClr val="0099FF"/>
        </a:buClr>
        <a:buSzPct val="75000"/>
        <a:buFont typeface="Times" pitchFamily="18" charset="0"/>
        <a:buChar char="•"/>
        <a:tabLst>
          <a:tab pos="1428750" algn="l"/>
        </a:tabLst>
        <a:defRPr sz="2100">
          <a:solidFill>
            <a:schemeClr val="tx1"/>
          </a:solidFill>
          <a:latin typeface="+mn-lt"/>
          <a:ea typeface="Geneva" pitchFamily="-108" charset="-128"/>
        </a:defRPr>
      </a:lvl4pPr>
      <a:lvl5pPr marL="1481138" indent="-168275" algn="l" rtl="0" eaLnBrk="1" fontAlgn="base" hangingPunct="1">
        <a:lnSpc>
          <a:spcPct val="110000"/>
        </a:lnSpc>
        <a:spcBef>
          <a:spcPct val="20000"/>
        </a:spcBef>
        <a:spcAft>
          <a:spcPct val="0"/>
        </a:spcAft>
        <a:buClr>
          <a:srgbClr val="0099FF"/>
        </a:buClr>
        <a:buSzPct val="75000"/>
        <a:buFont typeface="Times" pitchFamily="18" charset="0"/>
        <a:buChar char="•"/>
        <a:tabLst>
          <a:tab pos="1428750" algn="l"/>
        </a:tabLst>
        <a:defRPr sz="2100">
          <a:solidFill>
            <a:schemeClr val="tx1"/>
          </a:solidFill>
          <a:latin typeface="+mn-lt"/>
          <a:ea typeface="ヒラギノ角ゴ Pro W3" pitchFamily="26" charset="-128"/>
          <a:cs typeface="ヒラギノ角ゴ Pro W3" pitchFamily="26" charset="-128"/>
        </a:defRPr>
      </a:lvl5pPr>
      <a:lvl6pPr marL="1938338" indent="-168275" algn="l" rtl="0" eaLnBrk="1" fontAlgn="base" hangingPunct="1">
        <a:lnSpc>
          <a:spcPct val="110000"/>
        </a:lnSpc>
        <a:spcBef>
          <a:spcPct val="20000"/>
        </a:spcBef>
        <a:spcAft>
          <a:spcPct val="0"/>
        </a:spcAft>
        <a:buClr>
          <a:srgbClr val="0099FF"/>
        </a:buClr>
        <a:buSzPct val="75000"/>
        <a:buFont typeface="Times" pitchFamily="-112" charset="0"/>
        <a:buChar char="•"/>
        <a:tabLst>
          <a:tab pos="1428750" algn="l"/>
        </a:tabLst>
        <a:defRPr sz="2100">
          <a:solidFill>
            <a:schemeClr val="tx1"/>
          </a:solidFill>
          <a:latin typeface="+mn-lt"/>
          <a:ea typeface="Geneva" pitchFamily="-112" charset="-128"/>
        </a:defRPr>
      </a:lvl6pPr>
      <a:lvl7pPr marL="2395538" indent="-168275" algn="l" rtl="0" eaLnBrk="1" fontAlgn="base" hangingPunct="1">
        <a:lnSpc>
          <a:spcPct val="110000"/>
        </a:lnSpc>
        <a:spcBef>
          <a:spcPct val="20000"/>
        </a:spcBef>
        <a:spcAft>
          <a:spcPct val="0"/>
        </a:spcAft>
        <a:buClr>
          <a:srgbClr val="0099FF"/>
        </a:buClr>
        <a:buSzPct val="75000"/>
        <a:buFont typeface="Times" pitchFamily="-112" charset="0"/>
        <a:buChar char="•"/>
        <a:tabLst>
          <a:tab pos="1428750" algn="l"/>
        </a:tabLst>
        <a:defRPr sz="2100">
          <a:solidFill>
            <a:schemeClr val="tx1"/>
          </a:solidFill>
          <a:latin typeface="+mn-lt"/>
          <a:ea typeface="Geneva" pitchFamily="-112" charset="-128"/>
        </a:defRPr>
      </a:lvl7pPr>
      <a:lvl8pPr marL="2852738" indent="-168275" algn="l" rtl="0" eaLnBrk="1" fontAlgn="base" hangingPunct="1">
        <a:lnSpc>
          <a:spcPct val="110000"/>
        </a:lnSpc>
        <a:spcBef>
          <a:spcPct val="20000"/>
        </a:spcBef>
        <a:spcAft>
          <a:spcPct val="0"/>
        </a:spcAft>
        <a:buClr>
          <a:srgbClr val="0099FF"/>
        </a:buClr>
        <a:buSzPct val="75000"/>
        <a:buFont typeface="Times" pitchFamily="-112" charset="0"/>
        <a:buChar char="•"/>
        <a:tabLst>
          <a:tab pos="1428750" algn="l"/>
        </a:tabLst>
        <a:defRPr sz="2100">
          <a:solidFill>
            <a:schemeClr val="tx1"/>
          </a:solidFill>
          <a:latin typeface="+mn-lt"/>
          <a:ea typeface="Geneva" pitchFamily="-112" charset="-128"/>
        </a:defRPr>
      </a:lvl8pPr>
      <a:lvl9pPr marL="3309938" indent="-168275" algn="l" rtl="0" eaLnBrk="1" fontAlgn="base" hangingPunct="1">
        <a:lnSpc>
          <a:spcPct val="110000"/>
        </a:lnSpc>
        <a:spcBef>
          <a:spcPct val="20000"/>
        </a:spcBef>
        <a:spcAft>
          <a:spcPct val="0"/>
        </a:spcAft>
        <a:buClr>
          <a:srgbClr val="0099FF"/>
        </a:buClr>
        <a:buSzPct val="75000"/>
        <a:buFont typeface="Times" pitchFamily="-112" charset="0"/>
        <a:buChar char="•"/>
        <a:tabLst>
          <a:tab pos="1428750" algn="l"/>
        </a:tabLst>
        <a:defRPr sz="2100">
          <a:solidFill>
            <a:schemeClr val="tx1"/>
          </a:solidFill>
          <a:latin typeface="+mn-lt"/>
          <a:ea typeface="Geneva" pitchFamily="-112"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sectools.org/tool/l0phtcrack/"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hashes.or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haveibeenpwned.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xkcd.com/936/"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shop.hak5.org/products/wifi-pineappl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shop.hak5.org/products/bash-bunny"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github.com/hak5/bashbunny-payloads/tree/master/payloads/librar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sathisharthars.wordpress.com/2014/07/04/launch-an-email-phishing-campaign-using-phishing-frenz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lphyz/pseudo-ransomwar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simple.wikipedia.org/wiki/Malware"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E3BA-2BF9-4D15-ABEF-6893ED244466}"/>
              </a:ext>
            </a:extLst>
          </p:cNvPr>
          <p:cNvSpPr>
            <a:spLocks noGrp="1"/>
          </p:cNvSpPr>
          <p:nvPr>
            <p:ph type="title"/>
          </p:nvPr>
        </p:nvSpPr>
        <p:spPr>
          <a:xfrm>
            <a:off x="2895600" y="274638"/>
            <a:ext cx="8686800" cy="1143000"/>
          </a:xfrm>
        </p:spPr>
        <p:txBody>
          <a:bodyPr/>
          <a:lstStyle/>
          <a:p>
            <a:r>
              <a:rPr lang="en-US" dirty="0"/>
              <a:t>Training Cats:</a:t>
            </a:r>
            <a:br>
              <a:rPr lang="en-US" dirty="0"/>
            </a:br>
            <a:r>
              <a:rPr lang="en-US" sz="2800" dirty="0"/>
              <a:t>Presenting Security to Senior Management</a:t>
            </a:r>
          </a:p>
        </p:txBody>
      </p:sp>
      <p:sp>
        <p:nvSpPr>
          <p:cNvPr id="3" name="Text Placeholder 2">
            <a:extLst>
              <a:ext uri="{FF2B5EF4-FFF2-40B4-BE49-F238E27FC236}">
                <a16:creationId xmlns:a16="http://schemas.microsoft.com/office/drawing/2014/main" id="{47B8ADC7-409F-46F5-B7CA-A81AAF042F37}"/>
              </a:ext>
            </a:extLst>
          </p:cNvPr>
          <p:cNvSpPr>
            <a:spLocks noGrp="1"/>
          </p:cNvSpPr>
          <p:nvPr>
            <p:ph type="body" sz="quarter" idx="10"/>
          </p:nvPr>
        </p:nvSpPr>
        <p:spPr>
          <a:xfrm>
            <a:off x="6096000" y="1635626"/>
            <a:ext cx="5486400" cy="1195199"/>
          </a:xfrm>
        </p:spPr>
        <p:txBody>
          <a:bodyPr/>
          <a:lstStyle/>
          <a:p>
            <a:r>
              <a:rPr lang="en-US" dirty="0"/>
              <a:t>Brian K. Duncan</a:t>
            </a:r>
            <a:endParaRPr lang="en-US" sz="1800" dirty="0"/>
          </a:p>
          <a:p>
            <a:r>
              <a:rPr lang="en-US" sz="1800" dirty="0"/>
              <a:t>Cyber Defense Operations Leader </a:t>
            </a:r>
          </a:p>
          <a:p>
            <a:r>
              <a:rPr lang="en-US" sz="1800" i="1" dirty="0"/>
              <a:t>Procter &amp; Gamble</a:t>
            </a:r>
          </a:p>
        </p:txBody>
      </p:sp>
      <p:pic>
        <p:nvPicPr>
          <p:cNvPr id="19458" name="Picture 2">
            <a:extLst>
              <a:ext uri="{FF2B5EF4-FFF2-40B4-BE49-F238E27FC236}">
                <a16:creationId xmlns:a16="http://schemas.microsoft.com/office/drawing/2014/main" id="{36DFC70D-4F16-6449-8BA2-30DA57AE3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0060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27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What are other things that cats like?</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a:xfrm>
            <a:off x="1687513" y="1066800"/>
            <a:ext cx="9437687" cy="5257800"/>
          </a:xfrm>
        </p:spPr>
        <p:txBody>
          <a:bodyPr/>
          <a:lstStyle/>
          <a:p>
            <a:r>
              <a:rPr lang="en-US" dirty="0"/>
              <a:t>Home Network Security</a:t>
            </a:r>
          </a:p>
          <a:p>
            <a:pPr lvl="1"/>
            <a:r>
              <a:rPr lang="en-US" dirty="0"/>
              <a:t>Personal VPN</a:t>
            </a:r>
          </a:p>
          <a:p>
            <a:pPr lvl="1"/>
            <a:r>
              <a:rPr lang="en-US" dirty="0"/>
              <a:t>Router Setup</a:t>
            </a:r>
          </a:p>
          <a:p>
            <a:pPr lvl="1"/>
            <a:r>
              <a:rPr lang="en-US" dirty="0"/>
              <a:t>Camera/Security System Configuration</a:t>
            </a:r>
          </a:p>
          <a:p>
            <a:pPr marL="347663" lvl="1" indent="0">
              <a:buNone/>
            </a:pPr>
            <a:endParaRPr lang="en-US" dirty="0"/>
          </a:p>
          <a:p>
            <a:r>
              <a:rPr lang="en-US" dirty="0"/>
              <a:t>Security when traveling abroad</a:t>
            </a:r>
          </a:p>
          <a:p>
            <a:pPr lvl="1"/>
            <a:r>
              <a:rPr lang="en-US" dirty="0"/>
              <a:t>Device Security (laptop/tablet/phone)</a:t>
            </a:r>
          </a:p>
          <a:p>
            <a:pPr lvl="1"/>
            <a:r>
              <a:rPr lang="en-US" dirty="0"/>
              <a:t>Password Security / MFA</a:t>
            </a:r>
          </a:p>
          <a:p>
            <a:pPr lvl="1"/>
            <a:r>
              <a:rPr lang="en-US" dirty="0" err="1"/>
              <a:t>WiFi</a:t>
            </a:r>
            <a:r>
              <a:rPr lang="en-US" dirty="0"/>
              <a:t>/Bluetooth Safety</a:t>
            </a:r>
          </a:p>
          <a:p>
            <a:pPr lvl="1"/>
            <a:endParaRPr lang="en-US" dirty="0"/>
          </a:p>
          <a:p>
            <a:r>
              <a:rPr lang="en-US" dirty="0"/>
              <a:t>Internet of Things</a:t>
            </a:r>
          </a:p>
          <a:p>
            <a:r>
              <a:rPr lang="en-US" dirty="0"/>
              <a:t>Information Technology / Operational Technology (ITOT)</a:t>
            </a:r>
          </a:p>
          <a:p>
            <a:pPr lvl="1"/>
            <a:endParaRPr lang="en-US" dirty="0"/>
          </a:p>
          <a:p>
            <a:endParaRPr lang="en-US" dirty="0"/>
          </a:p>
        </p:txBody>
      </p:sp>
      <p:pic>
        <p:nvPicPr>
          <p:cNvPr id="5124" name="Picture 4">
            <a:extLst>
              <a:ext uri="{FF2B5EF4-FFF2-40B4-BE49-F238E27FC236}">
                <a16:creationId xmlns:a16="http://schemas.microsoft.com/office/drawing/2014/main" id="{9A8728C8-9396-2C40-B86F-3EC219F18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28600" y="518160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C8B2EB6-B83B-8E41-A87C-8835BDD567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9600" y="12192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9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Methods</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p:txBody>
          <a:bodyPr/>
          <a:lstStyle/>
          <a:p>
            <a:r>
              <a:rPr lang="en-US" dirty="0"/>
              <a:t>Find what the cat likes: Focus on (Security) Priorities</a:t>
            </a:r>
          </a:p>
          <a:p>
            <a:endParaRPr lang="en-US" b="1" dirty="0"/>
          </a:p>
          <a:p>
            <a:r>
              <a:rPr lang="en-US" b="1" dirty="0"/>
              <a:t>Keep the cat’s attention: Engage Your Audience</a:t>
            </a:r>
            <a:endParaRPr lang="en-US" dirty="0"/>
          </a:p>
          <a:p>
            <a:endParaRPr lang="en-US" dirty="0"/>
          </a:p>
          <a:p>
            <a:r>
              <a:rPr lang="en-US" dirty="0"/>
              <a:t>Don’t be smarter than the cat: Simplify the Complex</a:t>
            </a:r>
          </a:p>
        </p:txBody>
      </p:sp>
    </p:spTree>
    <p:extLst>
      <p:ext uri="{BB962C8B-B14F-4D97-AF65-F5344CB8AC3E}">
        <p14:creationId xmlns:p14="http://schemas.microsoft.com/office/powerpoint/2010/main" val="1219030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B377D-52FC-2345-82E8-1DD31E700873}"/>
              </a:ext>
            </a:extLst>
          </p:cNvPr>
          <p:cNvSpPr>
            <a:spLocks noGrp="1"/>
          </p:cNvSpPr>
          <p:nvPr>
            <p:ph type="body" sz="quarter" idx="12"/>
          </p:nvPr>
        </p:nvSpPr>
        <p:spPr>
          <a:xfrm>
            <a:off x="1104544" y="381000"/>
            <a:ext cx="8817687" cy="533400"/>
          </a:xfrm>
        </p:spPr>
        <p:txBody>
          <a:bodyPr/>
          <a:lstStyle/>
          <a:p>
            <a:r>
              <a:rPr lang="en-US" dirty="0"/>
              <a:t>Keep the cat’s attention</a:t>
            </a:r>
          </a:p>
        </p:txBody>
      </p:sp>
      <p:sp>
        <p:nvSpPr>
          <p:cNvPr id="3" name="Text Placeholder 2">
            <a:extLst>
              <a:ext uri="{FF2B5EF4-FFF2-40B4-BE49-F238E27FC236}">
                <a16:creationId xmlns:a16="http://schemas.microsoft.com/office/drawing/2014/main" id="{CBCDB3BF-4F92-E94C-8818-E76149DCE739}"/>
              </a:ext>
            </a:extLst>
          </p:cNvPr>
          <p:cNvSpPr>
            <a:spLocks noGrp="1"/>
          </p:cNvSpPr>
          <p:nvPr>
            <p:ph type="body" sz="quarter" idx="13"/>
          </p:nvPr>
        </p:nvSpPr>
        <p:spPr>
          <a:xfrm>
            <a:off x="1104544" y="1066800"/>
            <a:ext cx="9982199" cy="5257800"/>
          </a:xfrm>
        </p:spPr>
        <p:txBody>
          <a:bodyPr/>
          <a:lstStyle/>
          <a:p>
            <a:pPr marL="0" indent="0">
              <a:buNone/>
            </a:pPr>
            <a:r>
              <a:rPr lang="en-US" dirty="0"/>
              <a:t>We have found that if we can get in front of our senior leaders for a </a:t>
            </a:r>
            <a:r>
              <a:rPr lang="en-US" b="1" dirty="0"/>
              <a:t>hands-on event</a:t>
            </a:r>
            <a:r>
              <a:rPr lang="en-US" dirty="0"/>
              <a:t>, that is the most effective way to get the cat’s attention.</a:t>
            </a:r>
          </a:p>
          <a:p>
            <a:pPr marL="0" indent="0">
              <a:buNone/>
            </a:pPr>
            <a:endParaRPr lang="en-US" sz="1200" dirty="0"/>
          </a:p>
          <a:p>
            <a:pPr marL="0" indent="0">
              <a:buNone/>
            </a:pPr>
            <a:r>
              <a:rPr lang="en-US" dirty="0"/>
              <a:t>Consider the 70 / 20 / 10 model for Learning and Development.</a:t>
            </a:r>
          </a:p>
          <a:p>
            <a:pPr marL="0" indent="0">
              <a:buNone/>
            </a:pPr>
            <a:r>
              <a:rPr lang="en-US" dirty="0"/>
              <a:t>People learn:</a:t>
            </a:r>
          </a:p>
          <a:p>
            <a:pPr marL="0" indent="0">
              <a:buNone/>
            </a:pPr>
            <a:r>
              <a:rPr lang="en-US" dirty="0"/>
              <a:t>	70% - Through hands-on experience</a:t>
            </a:r>
          </a:p>
          <a:p>
            <a:pPr marL="0" indent="0">
              <a:buNone/>
            </a:pPr>
            <a:r>
              <a:rPr lang="en-US" dirty="0"/>
              <a:t>	20% - From others</a:t>
            </a:r>
          </a:p>
          <a:p>
            <a:pPr marL="0" indent="0">
              <a:buNone/>
            </a:pPr>
            <a:r>
              <a:rPr lang="en-US" dirty="0"/>
              <a:t>	10% - Formal / Professional Training</a:t>
            </a:r>
          </a:p>
          <a:p>
            <a:pPr marL="0" indent="0">
              <a:buNone/>
            </a:pPr>
            <a:endParaRPr lang="en-US" dirty="0"/>
          </a:p>
          <a:p>
            <a:pPr marL="0" indent="0">
              <a:buNone/>
            </a:pPr>
            <a:r>
              <a:rPr lang="en-US" dirty="0"/>
              <a:t>We often set up VMs for our management to use for hands-on training.</a:t>
            </a:r>
          </a:p>
          <a:p>
            <a:pPr marL="0" indent="0">
              <a:buNone/>
            </a:pPr>
            <a:endParaRPr lang="en-US" dirty="0"/>
          </a:p>
        </p:txBody>
      </p:sp>
      <p:pic>
        <p:nvPicPr>
          <p:cNvPr id="6146" name="Picture 2">
            <a:extLst>
              <a:ext uri="{FF2B5EF4-FFF2-40B4-BE49-F238E27FC236}">
                <a16:creationId xmlns:a16="http://schemas.microsoft.com/office/drawing/2014/main" id="{1F20606C-98C7-3941-9A7D-C7B8B77AE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28829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A8AB7-2F35-454E-B357-B2A3D4B35E17}"/>
              </a:ext>
            </a:extLst>
          </p:cNvPr>
          <p:cNvSpPr>
            <a:spLocks noGrp="1"/>
          </p:cNvSpPr>
          <p:nvPr>
            <p:ph type="body" sz="quarter" idx="10"/>
          </p:nvPr>
        </p:nvSpPr>
        <p:spPr/>
        <p:txBody>
          <a:bodyPr/>
          <a:lstStyle/>
          <a:p>
            <a:r>
              <a:rPr lang="en-US" dirty="0"/>
              <a:t>Keep the cat’s attention with Hands-On Password Cracking</a:t>
            </a:r>
          </a:p>
        </p:txBody>
      </p:sp>
      <p:sp>
        <p:nvSpPr>
          <p:cNvPr id="3" name="Text Placeholder 2">
            <a:extLst>
              <a:ext uri="{FF2B5EF4-FFF2-40B4-BE49-F238E27FC236}">
                <a16:creationId xmlns:a16="http://schemas.microsoft.com/office/drawing/2014/main" id="{4F089484-CCB4-A743-B7A6-6BAA0586560B}"/>
              </a:ext>
            </a:extLst>
          </p:cNvPr>
          <p:cNvSpPr>
            <a:spLocks noGrp="1"/>
          </p:cNvSpPr>
          <p:nvPr>
            <p:ph type="body" sz="quarter" idx="11"/>
          </p:nvPr>
        </p:nvSpPr>
        <p:spPr/>
        <p:txBody>
          <a:bodyPr/>
          <a:lstStyle/>
          <a:p>
            <a:pPr marL="57150" indent="0">
              <a:buNone/>
            </a:pPr>
            <a:r>
              <a:rPr lang="en-US" sz="2000" b="1" dirty="0"/>
              <a:t>EXAMPLE EXERCISE</a:t>
            </a:r>
          </a:p>
          <a:p>
            <a:pPr marL="57150" indent="0">
              <a:buNone/>
            </a:pPr>
            <a:r>
              <a:rPr lang="en-US" sz="2000" dirty="0"/>
              <a:t>Using virtual machines, we have our Senior Managers crack passwords.</a:t>
            </a:r>
          </a:p>
          <a:p>
            <a:pPr marL="57150" indent="0">
              <a:buNone/>
            </a:pPr>
            <a:endParaRPr lang="en-US" sz="2000" dirty="0"/>
          </a:p>
          <a:p>
            <a:pPr marL="57150" indent="0">
              <a:buNone/>
            </a:pPr>
            <a:r>
              <a:rPr lang="en-US" sz="2000" b="1" dirty="0"/>
              <a:t>Setup:</a:t>
            </a:r>
          </a:p>
          <a:p>
            <a:pPr marL="400050" indent="-342900"/>
            <a:r>
              <a:rPr lang="en-US" sz="2000" dirty="0"/>
              <a:t>Windows VM with Remote Desktop enabled</a:t>
            </a:r>
          </a:p>
          <a:p>
            <a:pPr marL="400050" indent="-342900"/>
            <a:r>
              <a:rPr lang="en-US" sz="2000" dirty="0"/>
              <a:t>Hash list on Desktop</a:t>
            </a:r>
          </a:p>
          <a:p>
            <a:pPr marL="400050" indent="-342900"/>
            <a:r>
              <a:rPr lang="en-US" sz="2000" dirty="0"/>
              <a:t>Password Cracking Software</a:t>
            </a:r>
          </a:p>
          <a:p>
            <a:pPr marL="57150" indent="0">
              <a:buNone/>
            </a:pPr>
            <a:endParaRPr lang="en-US" sz="2000" dirty="0"/>
          </a:p>
          <a:p>
            <a:pPr marL="57150" indent="0">
              <a:buNone/>
            </a:pPr>
            <a:r>
              <a:rPr lang="en-US" sz="2000" dirty="0"/>
              <a:t>L0phtCrack password cracker </a:t>
            </a:r>
            <a:r>
              <a:rPr lang="en-US" sz="2000" dirty="0">
                <a:hlinkClick r:id="rId3"/>
              </a:rPr>
              <a:t>https://sectools.org/tool/l0phtcrack/</a:t>
            </a:r>
            <a:r>
              <a:rPr lang="en-US" sz="2000" dirty="0"/>
              <a:t> </a:t>
            </a:r>
          </a:p>
          <a:p>
            <a:pPr marL="57150" indent="0">
              <a:buNone/>
            </a:pPr>
            <a:r>
              <a:rPr lang="en-US" sz="2000" dirty="0">
                <a:hlinkClick r:id="rId4"/>
              </a:rPr>
              <a:t>https://asecuritysite.com/encryption/lmhash </a:t>
            </a:r>
            <a:r>
              <a:rPr lang="en-US" sz="2000" dirty="0"/>
              <a:t>– create small, sample list that will crack easily</a:t>
            </a:r>
            <a:endParaRPr lang="en-US" sz="2000" dirty="0">
              <a:hlinkClick r:id="rId4"/>
            </a:endParaRPr>
          </a:p>
          <a:p>
            <a:pPr marL="57150" indent="0">
              <a:buNone/>
            </a:pPr>
            <a:r>
              <a:rPr lang="en-US" sz="2000" dirty="0">
                <a:hlinkClick r:id="rId4"/>
              </a:rPr>
              <a:t>https://hashes.org</a:t>
            </a:r>
            <a:r>
              <a:rPr lang="en-US" sz="2000" dirty="0"/>
              <a:t>  – download hash lists</a:t>
            </a:r>
          </a:p>
          <a:p>
            <a:pPr lvl="2"/>
            <a:endParaRPr lang="en-US" sz="1800" dirty="0"/>
          </a:p>
        </p:txBody>
      </p:sp>
      <p:pic>
        <p:nvPicPr>
          <p:cNvPr id="5" name="Picture 4">
            <a:extLst>
              <a:ext uri="{FF2B5EF4-FFF2-40B4-BE49-F238E27FC236}">
                <a16:creationId xmlns:a16="http://schemas.microsoft.com/office/drawing/2014/main" id="{50F507D2-C9C2-7D4A-90DF-2E442F1F06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15600" y="838200"/>
            <a:ext cx="1066800" cy="571500"/>
          </a:xfrm>
          <a:prstGeom prst="rect">
            <a:avLst/>
          </a:prstGeom>
        </p:spPr>
      </p:pic>
      <p:pic>
        <p:nvPicPr>
          <p:cNvPr id="7170" name="Picture 2">
            <a:extLst>
              <a:ext uri="{FF2B5EF4-FFF2-40B4-BE49-F238E27FC236}">
                <a16:creationId xmlns:a16="http://schemas.microsoft.com/office/drawing/2014/main" id="{02E19E1E-DE75-2946-84DB-EBC379C0AE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3904" y="22860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95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039588-0926-8047-BD93-8E011583E935}"/>
              </a:ext>
            </a:extLst>
          </p:cNvPr>
          <p:cNvPicPr>
            <a:picLocks noGrp="1" noChangeAspect="1" noChangeArrowheads="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41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A8AB7-2F35-454E-B357-B2A3D4B35E17}"/>
              </a:ext>
            </a:extLst>
          </p:cNvPr>
          <p:cNvSpPr>
            <a:spLocks noGrp="1"/>
          </p:cNvSpPr>
          <p:nvPr>
            <p:ph type="body" sz="quarter" idx="10"/>
          </p:nvPr>
        </p:nvSpPr>
        <p:spPr/>
        <p:txBody>
          <a:bodyPr/>
          <a:lstStyle/>
          <a:p>
            <a:r>
              <a:rPr lang="en-US" dirty="0"/>
              <a:t>Keep the cat’s attention with Have I been </a:t>
            </a:r>
            <a:r>
              <a:rPr lang="en-US" dirty="0" err="1"/>
              <a:t>Pwned</a:t>
            </a:r>
            <a:endParaRPr lang="en-US" dirty="0"/>
          </a:p>
        </p:txBody>
      </p:sp>
      <p:sp>
        <p:nvSpPr>
          <p:cNvPr id="3" name="Text Placeholder 2">
            <a:extLst>
              <a:ext uri="{FF2B5EF4-FFF2-40B4-BE49-F238E27FC236}">
                <a16:creationId xmlns:a16="http://schemas.microsoft.com/office/drawing/2014/main" id="{4F089484-CCB4-A743-B7A6-6BAA0586560B}"/>
              </a:ext>
            </a:extLst>
          </p:cNvPr>
          <p:cNvSpPr>
            <a:spLocks noGrp="1"/>
          </p:cNvSpPr>
          <p:nvPr>
            <p:ph type="body" sz="quarter" idx="11"/>
          </p:nvPr>
        </p:nvSpPr>
        <p:spPr/>
        <p:txBody>
          <a:bodyPr/>
          <a:lstStyle/>
          <a:p>
            <a:pPr marL="57150" indent="0">
              <a:buNone/>
            </a:pPr>
            <a:r>
              <a:rPr lang="en-US" sz="2000" b="1" dirty="0"/>
              <a:t>EXAMPLE EXERCISE</a:t>
            </a:r>
          </a:p>
          <a:p>
            <a:pPr marL="57150" indent="0">
              <a:buNone/>
            </a:pPr>
            <a:endParaRPr lang="en-US" sz="2000" dirty="0"/>
          </a:p>
          <a:p>
            <a:pPr marL="57150" indent="0">
              <a:buNone/>
            </a:pPr>
            <a:r>
              <a:rPr lang="en-US" sz="2000" b="1" dirty="0"/>
              <a:t>Steps:</a:t>
            </a:r>
          </a:p>
          <a:p>
            <a:pPr marL="400050" indent="-342900"/>
            <a:r>
              <a:rPr lang="en-US" sz="2000" dirty="0"/>
              <a:t>Have audience visit </a:t>
            </a:r>
            <a:r>
              <a:rPr lang="en-US" sz="2000" dirty="0">
                <a:hlinkClick r:id="rId3"/>
              </a:rPr>
              <a:t>https://haveibeenpwned.com</a:t>
            </a:r>
            <a:endParaRPr lang="en-US" sz="2000" dirty="0"/>
          </a:p>
          <a:p>
            <a:pPr marL="400050" indent="-342900"/>
            <a:r>
              <a:rPr lang="en-US" sz="2000" dirty="0"/>
              <a:t>Search for familiar email addresses</a:t>
            </a:r>
          </a:p>
          <a:p>
            <a:pPr marL="400050" indent="-342900"/>
            <a:r>
              <a:rPr lang="en-US" sz="2000" dirty="0"/>
              <a:t>Review the output</a:t>
            </a:r>
          </a:p>
          <a:p>
            <a:pPr marL="400050" indent="-342900"/>
            <a:endParaRPr lang="en-US" sz="2000" dirty="0"/>
          </a:p>
          <a:p>
            <a:pPr marL="400050" indent="-342900"/>
            <a:endParaRPr lang="en-US" sz="2000" dirty="0"/>
          </a:p>
          <a:p>
            <a:pPr marL="57150" indent="0">
              <a:buNone/>
            </a:pPr>
            <a:r>
              <a:rPr lang="en-US" sz="2000" dirty="0"/>
              <a:t>This drives the message home that even if you are secure, not every website you visit is always secure.  We use this as an opportunity to talk about passwords: complexity, reuse, MFA, etc.</a:t>
            </a:r>
          </a:p>
          <a:p>
            <a:pPr marL="57150" indent="0">
              <a:buNone/>
            </a:pPr>
            <a:endParaRPr lang="en-US" sz="2000" dirty="0"/>
          </a:p>
          <a:p>
            <a:pPr marL="57150" indent="0">
              <a:buNone/>
            </a:pPr>
            <a:endParaRPr lang="en-US" sz="2000" dirty="0"/>
          </a:p>
        </p:txBody>
      </p:sp>
      <p:pic>
        <p:nvPicPr>
          <p:cNvPr id="5" name="Picture 4">
            <a:extLst>
              <a:ext uri="{FF2B5EF4-FFF2-40B4-BE49-F238E27FC236}">
                <a16:creationId xmlns:a16="http://schemas.microsoft.com/office/drawing/2014/main" id="{D699EA8D-22C6-884D-80F6-3A7463A40C1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91800" y="685800"/>
            <a:ext cx="914400" cy="914400"/>
          </a:xfrm>
          <a:prstGeom prst="rect">
            <a:avLst/>
          </a:prstGeom>
        </p:spPr>
      </p:pic>
      <p:pic>
        <p:nvPicPr>
          <p:cNvPr id="8194" name="Picture 2">
            <a:extLst>
              <a:ext uri="{FF2B5EF4-FFF2-40B4-BE49-F238E27FC236}">
                <a16:creationId xmlns:a16="http://schemas.microsoft.com/office/drawing/2014/main" id="{E36682FB-C746-C241-9F83-8BA94A8CF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1800" y="2173161"/>
            <a:ext cx="12700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8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BD6A0CA-D144-3143-ACB0-5BFE14E9E64F}"/>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tretch>
            <a:fillRect/>
          </a:stretch>
        </p:blipFill>
        <p:spPr>
          <a:xfrm>
            <a:off x="1792541" y="76200"/>
            <a:ext cx="8606917" cy="6337046"/>
          </a:xfrm>
          <a:prstGeom prst="rect">
            <a:avLst/>
          </a:prstGeom>
        </p:spPr>
      </p:pic>
    </p:spTree>
    <p:extLst>
      <p:ext uri="{BB962C8B-B14F-4D97-AF65-F5344CB8AC3E}">
        <p14:creationId xmlns:p14="http://schemas.microsoft.com/office/powerpoint/2010/main" val="1266692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What are other ideas that will keep your cat’s attention?</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a:xfrm>
            <a:off x="685800" y="1066800"/>
            <a:ext cx="11048999" cy="5257800"/>
          </a:xfrm>
        </p:spPr>
        <p:txBody>
          <a:bodyPr/>
          <a:lstStyle/>
          <a:p>
            <a:r>
              <a:rPr lang="en-US" dirty="0"/>
              <a:t>Cats are competitive: Create teams that compete with one another.</a:t>
            </a:r>
          </a:p>
          <a:p>
            <a:pPr lvl="1"/>
            <a:r>
              <a:rPr lang="en-US" dirty="0"/>
              <a:t>Social Engineering</a:t>
            </a:r>
          </a:p>
          <a:p>
            <a:pPr lvl="1"/>
            <a:r>
              <a:rPr lang="en-US" dirty="0"/>
              <a:t>Phish Spotting</a:t>
            </a:r>
          </a:p>
          <a:p>
            <a:pPr lvl="1"/>
            <a:r>
              <a:rPr lang="en-US" dirty="0"/>
              <a:t>Phish Creating</a:t>
            </a:r>
            <a:br>
              <a:rPr lang="en-US" dirty="0"/>
            </a:br>
            <a:endParaRPr lang="en-US" dirty="0"/>
          </a:p>
          <a:p>
            <a:r>
              <a:rPr lang="en-US" dirty="0"/>
              <a:t>Cats are interested in new things: Show them the toys you have.</a:t>
            </a:r>
          </a:p>
          <a:p>
            <a:pPr lvl="1"/>
            <a:endParaRPr lang="en-US" dirty="0"/>
          </a:p>
          <a:p>
            <a:r>
              <a:rPr lang="en-US" dirty="0"/>
              <a:t>Cats love motion: we have created videos of common tools we use:</a:t>
            </a:r>
          </a:p>
          <a:p>
            <a:pPr lvl="1"/>
            <a:r>
              <a:rPr lang="en-US" dirty="0"/>
              <a:t>Password Cracking</a:t>
            </a:r>
          </a:p>
          <a:p>
            <a:pPr lvl="1"/>
            <a:r>
              <a:rPr lang="en-US" dirty="0"/>
              <a:t>Bash Bunny</a:t>
            </a:r>
          </a:p>
          <a:p>
            <a:pPr lvl="1"/>
            <a:r>
              <a:rPr lang="en-US" dirty="0"/>
              <a:t>Privilege Escalation</a:t>
            </a:r>
          </a:p>
          <a:p>
            <a:pPr lvl="1"/>
            <a:endParaRPr lang="en-US" dirty="0"/>
          </a:p>
        </p:txBody>
      </p:sp>
      <p:pic>
        <p:nvPicPr>
          <p:cNvPr id="4" name="Picture 2">
            <a:extLst>
              <a:ext uri="{FF2B5EF4-FFF2-40B4-BE49-F238E27FC236}">
                <a16:creationId xmlns:a16="http://schemas.microsoft.com/office/drawing/2014/main" id="{E3A545D1-BCD1-EC4B-BF32-9E308AC0C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62481" y="16002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274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Methods</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p:txBody>
          <a:bodyPr/>
          <a:lstStyle/>
          <a:p>
            <a:r>
              <a:rPr lang="en-US" dirty="0"/>
              <a:t>Find what the cat likes: Focus on (Security) Priorities</a:t>
            </a:r>
          </a:p>
          <a:p>
            <a:endParaRPr lang="en-US" b="1" dirty="0"/>
          </a:p>
          <a:p>
            <a:r>
              <a:rPr lang="en-US" dirty="0"/>
              <a:t>Keep the cat’s attention: Engage Your Audience</a:t>
            </a:r>
          </a:p>
          <a:p>
            <a:endParaRPr lang="en-US" dirty="0"/>
          </a:p>
          <a:p>
            <a:r>
              <a:rPr lang="en-US" b="1" dirty="0"/>
              <a:t>Don’t be smarter than the cat: Simplify the Complex</a:t>
            </a:r>
          </a:p>
        </p:txBody>
      </p:sp>
    </p:spTree>
    <p:extLst>
      <p:ext uri="{BB962C8B-B14F-4D97-AF65-F5344CB8AC3E}">
        <p14:creationId xmlns:p14="http://schemas.microsoft.com/office/powerpoint/2010/main" val="62907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B377D-52FC-2345-82E8-1DD31E700873}"/>
              </a:ext>
            </a:extLst>
          </p:cNvPr>
          <p:cNvSpPr>
            <a:spLocks noGrp="1"/>
          </p:cNvSpPr>
          <p:nvPr>
            <p:ph type="body" sz="quarter" idx="12"/>
          </p:nvPr>
        </p:nvSpPr>
        <p:spPr/>
        <p:txBody>
          <a:bodyPr/>
          <a:lstStyle/>
          <a:p>
            <a:r>
              <a:rPr lang="en-US" dirty="0"/>
              <a:t>Don’t be smarter than the cat!</a:t>
            </a:r>
          </a:p>
        </p:txBody>
      </p:sp>
      <p:sp>
        <p:nvSpPr>
          <p:cNvPr id="3" name="Text Placeholder 2">
            <a:extLst>
              <a:ext uri="{FF2B5EF4-FFF2-40B4-BE49-F238E27FC236}">
                <a16:creationId xmlns:a16="http://schemas.microsoft.com/office/drawing/2014/main" id="{CBCDB3BF-4F92-E94C-8818-E76149DCE739}"/>
              </a:ext>
            </a:extLst>
          </p:cNvPr>
          <p:cNvSpPr>
            <a:spLocks noGrp="1"/>
          </p:cNvSpPr>
          <p:nvPr>
            <p:ph type="body" sz="quarter" idx="13"/>
          </p:nvPr>
        </p:nvSpPr>
        <p:spPr>
          <a:xfrm>
            <a:off x="1687513" y="1066800"/>
            <a:ext cx="9132887" cy="5257800"/>
          </a:xfrm>
        </p:spPr>
        <p:txBody>
          <a:bodyPr/>
          <a:lstStyle/>
          <a:p>
            <a:pPr marL="0" indent="0">
              <a:buNone/>
            </a:pPr>
            <a:r>
              <a:rPr lang="en-US" dirty="0"/>
              <a:t>Information Security often feels:</a:t>
            </a:r>
          </a:p>
          <a:p>
            <a:r>
              <a:rPr lang="en-US" dirty="0"/>
              <a:t>Difficult</a:t>
            </a:r>
          </a:p>
          <a:p>
            <a:r>
              <a:rPr lang="en-US" dirty="0"/>
              <a:t>Tedious</a:t>
            </a:r>
          </a:p>
          <a:p>
            <a:r>
              <a:rPr lang="en-US" dirty="0"/>
              <a:t>Cumbersome</a:t>
            </a:r>
          </a:p>
          <a:p>
            <a:pPr marL="0" indent="0">
              <a:buNone/>
            </a:pPr>
            <a:endParaRPr lang="en-US" sz="1200" dirty="0"/>
          </a:p>
          <a:p>
            <a:pPr marL="0" indent="0">
              <a:buNone/>
            </a:pPr>
            <a:r>
              <a:rPr lang="en-US" dirty="0"/>
              <a:t>Try and demonstrate that Info Sec does not have to be complex!</a:t>
            </a:r>
          </a:p>
          <a:p>
            <a:pPr marL="0" indent="0">
              <a:buNone/>
            </a:pPr>
            <a:endParaRPr lang="en-US" sz="1400" dirty="0"/>
          </a:p>
          <a:p>
            <a:pPr marL="0" indent="0">
              <a:buNone/>
            </a:pPr>
            <a:r>
              <a:rPr lang="en-US" dirty="0"/>
              <a:t>Easy to demonstrate topics:</a:t>
            </a:r>
          </a:p>
          <a:p>
            <a:pPr marL="0" indent="0">
              <a:buNone/>
            </a:pPr>
            <a:endParaRPr lang="en-US" sz="1200" dirty="0"/>
          </a:p>
          <a:p>
            <a:r>
              <a:rPr lang="en-US" dirty="0"/>
              <a:t>Password Strength</a:t>
            </a:r>
          </a:p>
          <a:p>
            <a:r>
              <a:rPr lang="en-US" dirty="0" err="1"/>
              <a:t>WiFi</a:t>
            </a:r>
            <a:r>
              <a:rPr lang="en-US" dirty="0"/>
              <a:t> Pineapple</a:t>
            </a:r>
          </a:p>
          <a:p>
            <a:r>
              <a:rPr lang="en-US" dirty="0"/>
              <a:t>Bash Bunny</a:t>
            </a:r>
          </a:p>
        </p:txBody>
      </p:sp>
      <p:pic>
        <p:nvPicPr>
          <p:cNvPr id="9220" name="Picture 4">
            <a:extLst>
              <a:ext uri="{FF2B5EF4-FFF2-40B4-BE49-F238E27FC236}">
                <a16:creationId xmlns:a16="http://schemas.microsoft.com/office/drawing/2014/main" id="{24CC1975-D33F-814F-9F8C-9B61B6FA8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3810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148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52AB12-BC0B-8343-9C5A-18D3CA5C9AEB}"/>
              </a:ext>
            </a:extLst>
          </p:cNvPr>
          <p:cNvSpPr>
            <a:spLocks noGrp="1"/>
          </p:cNvSpPr>
          <p:nvPr>
            <p:ph type="body" sz="quarter" idx="10"/>
          </p:nvPr>
        </p:nvSpPr>
        <p:spPr/>
        <p:txBody>
          <a:bodyPr/>
          <a:lstStyle/>
          <a:p>
            <a:r>
              <a:rPr lang="en-US" dirty="0"/>
              <a:t>Brian K. Duncan</a:t>
            </a:r>
          </a:p>
        </p:txBody>
      </p:sp>
      <p:sp>
        <p:nvSpPr>
          <p:cNvPr id="3" name="Text Placeholder 2">
            <a:extLst>
              <a:ext uri="{FF2B5EF4-FFF2-40B4-BE49-F238E27FC236}">
                <a16:creationId xmlns:a16="http://schemas.microsoft.com/office/drawing/2014/main" id="{26D76313-B05F-DA48-8A54-E3B9EE375B4F}"/>
              </a:ext>
            </a:extLst>
          </p:cNvPr>
          <p:cNvSpPr>
            <a:spLocks noGrp="1"/>
          </p:cNvSpPr>
          <p:nvPr>
            <p:ph type="body" sz="quarter" idx="11"/>
          </p:nvPr>
        </p:nvSpPr>
        <p:spPr>
          <a:xfrm>
            <a:off x="349135" y="1029348"/>
            <a:ext cx="5486400" cy="4909998"/>
          </a:xfrm>
        </p:spPr>
        <p:txBody>
          <a:bodyPr/>
          <a:lstStyle/>
          <a:p>
            <a:pPr marL="285750" indent="-285750">
              <a:buFont typeface="Arial" panose="020B0604020202020204" pitchFamily="34" charset="0"/>
              <a:buChar char="•"/>
            </a:pPr>
            <a:r>
              <a:rPr lang="en-US" dirty="0"/>
              <a:t>Procter &amp; Gamble 19 Years</a:t>
            </a:r>
          </a:p>
          <a:p>
            <a:pPr marL="633413" lvl="1" indent="-285750">
              <a:buFont typeface="Arial" panose="020B0604020202020204" pitchFamily="34" charset="0"/>
              <a:buChar char="•"/>
            </a:pPr>
            <a:r>
              <a:rPr lang="en-US" sz="1600" dirty="0"/>
              <a:t>Software Developer</a:t>
            </a:r>
          </a:p>
          <a:p>
            <a:pPr marL="633413" lvl="1" indent="-285750">
              <a:buFont typeface="Arial" panose="020B0604020202020204" pitchFamily="34" charset="0"/>
              <a:buChar char="•"/>
            </a:pPr>
            <a:r>
              <a:rPr lang="en-US" sz="1600" dirty="0"/>
              <a:t>Controls Engineer</a:t>
            </a:r>
          </a:p>
          <a:p>
            <a:pPr marL="633413" lvl="1" indent="-285750">
              <a:buFont typeface="Arial" panose="020B0604020202020204" pitchFamily="34" charset="0"/>
              <a:buChar char="•"/>
            </a:pPr>
            <a:r>
              <a:rPr lang="en-US" sz="1600" dirty="0"/>
              <a:t>Business Continuity and Disaster Recovery Leader</a:t>
            </a:r>
          </a:p>
          <a:p>
            <a:pPr marL="633413" lvl="1" indent="-285750">
              <a:buFont typeface="Arial" panose="020B0604020202020204" pitchFamily="34" charset="0"/>
              <a:buChar char="•"/>
            </a:pPr>
            <a:r>
              <a:rPr lang="en-US" sz="1600" dirty="0"/>
              <a:t>Information Security</a:t>
            </a:r>
            <a:br>
              <a:rPr lang="en-US" sz="1600" dirty="0"/>
            </a:br>
            <a:endParaRPr lang="en-US" sz="1600" dirty="0"/>
          </a:p>
          <a:p>
            <a:pPr marL="285750" indent="-285750">
              <a:buFont typeface="Arial" panose="020B0604020202020204" pitchFamily="34" charset="0"/>
              <a:buChar char="•"/>
            </a:pPr>
            <a:r>
              <a:rPr lang="en-US" dirty="0"/>
              <a:t>Cyber Defense Operations Leader</a:t>
            </a:r>
          </a:p>
          <a:p>
            <a:pPr marL="973137" lvl="2" indent="-285750">
              <a:buFont typeface="Arial" panose="020B0604020202020204" pitchFamily="34" charset="0"/>
              <a:buChar char="•"/>
            </a:pPr>
            <a:r>
              <a:rPr lang="en-US" sz="1600" dirty="0"/>
              <a:t>Incident Response</a:t>
            </a:r>
          </a:p>
          <a:p>
            <a:pPr marL="973137" lvl="2" indent="-285750">
              <a:buFont typeface="Arial" panose="020B0604020202020204" pitchFamily="34" charset="0"/>
              <a:buChar char="•"/>
            </a:pPr>
            <a:r>
              <a:rPr lang="en-US" sz="1600" dirty="0"/>
              <a:t>Penetration Testing</a:t>
            </a:r>
          </a:p>
          <a:p>
            <a:pPr marL="973137" lvl="2" indent="-285750">
              <a:buFont typeface="Arial" panose="020B0604020202020204" pitchFamily="34" charset="0"/>
              <a:buChar char="•"/>
            </a:pPr>
            <a:r>
              <a:rPr lang="en-US" sz="1600" dirty="0"/>
              <a:t>Threat Hunting</a:t>
            </a:r>
          </a:p>
          <a:p>
            <a:pPr marL="973137" lvl="2" indent="-285750">
              <a:buFont typeface="Arial" panose="020B0604020202020204" pitchFamily="34" charset="0"/>
              <a:buChar char="•"/>
            </a:pPr>
            <a:r>
              <a:rPr lang="en-US" sz="1600" dirty="0"/>
              <a:t>Threat Intelligence</a:t>
            </a:r>
          </a:p>
          <a:p>
            <a:pPr marL="973137" lvl="2" indent="-285750">
              <a:buFont typeface="Arial" panose="020B0604020202020204" pitchFamily="34" charset="0"/>
              <a:buChar char="•"/>
            </a:pPr>
            <a:r>
              <a:rPr lang="en-US" sz="1600" dirty="0"/>
              <a:t>Threat Management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Info Sec Certifications:</a:t>
            </a:r>
            <a:br>
              <a:rPr lang="en-US" dirty="0"/>
            </a:br>
            <a:r>
              <a:rPr lang="en-US" dirty="0"/>
              <a:t>OSCE, OSCP, CISSP, CCTHP, AWS CCP</a:t>
            </a:r>
          </a:p>
        </p:txBody>
      </p:sp>
      <p:pic>
        <p:nvPicPr>
          <p:cNvPr id="20482" name="Picture 2">
            <a:extLst>
              <a:ext uri="{FF2B5EF4-FFF2-40B4-BE49-F238E27FC236}">
                <a16:creationId xmlns:a16="http://schemas.microsoft.com/office/drawing/2014/main" id="{C94B368F-ABD8-4041-86BA-E60D37EE4B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0" y="495300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54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305AA-90BB-D748-B9EE-F28DD24E840C}"/>
              </a:ext>
            </a:extLst>
          </p:cNvPr>
          <p:cNvSpPr>
            <a:spLocks noGrp="1"/>
          </p:cNvSpPr>
          <p:nvPr>
            <p:ph type="body" sz="quarter" idx="10"/>
          </p:nvPr>
        </p:nvSpPr>
        <p:spPr>
          <a:xfrm>
            <a:off x="402512" y="381000"/>
            <a:ext cx="10494088" cy="533400"/>
          </a:xfrm>
        </p:spPr>
        <p:txBody>
          <a:bodyPr/>
          <a:lstStyle/>
          <a:p>
            <a:r>
              <a:rPr lang="en-US" dirty="0"/>
              <a:t>Don’t be smarter than the cat - Password Strength</a:t>
            </a:r>
          </a:p>
          <a:p>
            <a:endParaRPr lang="en-US" dirty="0"/>
          </a:p>
        </p:txBody>
      </p:sp>
      <p:sp>
        <p:nvSpPr>
          <p:cNvPr id="3" name="Text Placeholder 2">
            <a:extLst>
              <a:ext uri="{FF2B5EF4-FFF2-40B4-BE49-F238E27FC236}">
                <a16:creationId xmlns:a16="http://schemas.microsoft.com/office/drawing/2014/main" id="{11D02643-2C6F-2D41-8B7F-C4BF8B23131E}"/>
              </a:ext>
            </a:extLst>
          </p:cNvPr>
          <p:cNvSpPr>
            <a:spLocks noGrp="1"/>
          </p:cNvSpPr>
          <p:nvPr>
            <p:ph type="body" sz="quarter" idx="11"/>
          </p:nvPr>
        </p:nvSpPr>
        <p:spPr>
          <a:xfrm>
            <a:off x="402514" y="1066800"/>
            <a:ext cx="9274886" cy="5257800"/>
          </a:xfrm>
        </p:spPr>
        <p:txBody>
          <a:bodyPr/>
          <a:lstStyle/>
          <a:p>
            <a:pPr marL="0" indent="0">
              <a:buNone/>
            </a:pPr>
            <a:r>
              <a:rPr lang="en-US" sz="2000" b="1" dirty="0"/>
              <a:t>EXAMPLE EXERCISE</a:t>
            </a:r>
          </a:p>
          <a:p>
            <a:pPr marL="0" indent="0">
              <a:buNone/>
            </a:pPr>
            <a:r>
              <a:rPr lang="en-US" sz="2000" dirty="0"/>
              <a:t>Explain Password Best Practices:</a:t>
            </a:r>
          </a:p>
          <a:p>
            <a:r>
              <a:rPr lang="en-US" sz="2000" dirty="0"/>
              <a:t>Long Passphrases</a:t>
            </a:r>
          </a:p>
          <a:p>
            <a:r>
              <a:rPr lang="en-US" sz="2000" dirty="0"/>
              <a:t>Avoid the obvious</a:t>
            </a:r>
          </a:p>
          <a:p>
            <a:r>
              <a:rPr lang="en-US" sz="2000" dirty="0"/>
              <a:t>No password reuse</a:t>
            </a:r>
          </a:p>
          <a:p>
            <a:r>
              <a:rPr lang="en-US" sz="2000" dirty="0"/>
              <a:t>2FA wherever possible</a:t>
            </a:r>
          </a:p>
          <a:p>
            <a:r>
              <a:rPr lang="en-US" sz="2000" dirty="0"/>
              <a:t>Secure Connections</a:t>
            </a:r>
          </a:p>
          <a:p>
            <a:r>
              <a:rPr lang="en-US" sz="2000" dirty="0"/>
              <a:t>Password Manager</a:t>
            </a:r>
          </a:p>
          <a:p>
            <a:pPr marL="0" indent="0">
              <a:buNone/>
            </a:pPr>
            <a:endParaRPr lang="en-US" sz="2000" dirty="0"/>
          </a:p>
          <a:p>
            <a:pPr marL="0" indent="0">
              <a:buNone/>
            </a:pPr>
            <a:r>
              <a:rPr lang="en-US" sz="2000" dirty="0"/>
              <a:t>Debunk Misconceptions</a:t>
            </a:r>
          </a:p>
          <a:p>
            <a:pPr marL="0" indent="0">
              <a:buNone/>
            </a:pPr>
            <a:r>
              <a:rPr lang="en-US" sz="2000" dirty="0"/>
              <a:t>Password cracking: dictionary vs. brute-force</a:t>
            </a:r>
          </a:p>
          <a:p>
            <a:pPr marL="0" indent="0">
              <a:buNone/>
            </a:pPr>
            <a:endParaRPr lang="en-US" sz="2000" dirty="0"/>
          </a:p>
          <a:p>
            <a:endParaRPr lang="en-US" sz="2000" dirty="0"/>
          </a:p>
          <a:p>
            <a:endParaRPr lang="en-US" sz="2000" dirty="0"/>
          </a:p>
        </p:txBody>
      </p:sp>
      <p:pic>
        <p:nvPicPr>
          <p:cNvPr id="20" name="Picture 19">
            <a:extLst>
              <a:ext uri="{FF2B5EF4-FFF2-40B4-BE49-F238E27FC236}">
                <a16:creationId xmlns:a16="http://schemas.microsoft.com/office/drawing/2014/main" id="{13D9BF3A-AFEF-0344-9A7F-855614856F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9400" y="609600"/>
            <a:ext cx="1063625" cy="1078466"/>
          </a:xfrm>
          <a:prstGeom prst="rect">
            <a:avLst/>
          </a:prstGeom>
        </p:spPr>
      </p:pic>
      <p:pic>
        <p:nvPicPr>
          <p:cNvPr id="6" name="Picture 2">
            <a:extLst>
              <a:ext uri="{FF2B5EF4-FFF2-40B4-BE49-F238E27FC236}">
                <a16:creationId xmlns:a16="http://schemas.microsoft.com/office/drawing/2014/main" id="{F7C7FF52-2483-A844-AD8E-D46752DA8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4567" y="2216993"/>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176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Placeholder 1">
            <a:extLst>
              <a:ext uri="{FF2B5EF4-FFF2-40B4-BE49-F238E27FC236}">
                <a16:creationId xmlns:a16="http://schemas.microsoft.com/office/drawing/2014/main" id="{22F7BF9E-A8F6-1045-9E9B-572713B62C67}"/>
              </a:ext>
            </a:extLst>
          </p:cNvPr>
          <p:cNvSpPr txBox="1">
            <a:spLocks/>
          </p:cNvSpPr>
          <p:nvPr/>
        </p:nvSpPr>
        <p:spPr>
          <a:xfrm>
            <a:off x="1686801" y="381000"/>
            <a:ext cx="8817687"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indent="0" fontAlgn="base">
              <a:lnSpc>
                <a:spcPct val="110000"/>
              </a:lnSpc>
              <a:spcBef>
                <a:spcPct val="20000"/>
              </a:spcBef>
              <a:spcAft>
                <a:spcPct val="0"/>
              </a:spcAft>
              <a:buClr>
                <a:srgbClr val="0099FF"/>
              </a:buClr>
              <a:buSzPct val="75000"/>
              <a:buFont typeface="Times" pitchFamily="18" charset="0"/>
              <a:buNone/>
              <a:tabLst>
                <a:tab pos="1428750" algn="l"/>
              </a:tabLst>
              <a:defRPr sz="2400" b="1">
                <a:solidFill>
                  <a:srgbClr val="0D2B68"/>
                </a:solidFill>
                <a:ea typeface="MS PGothic" pitchFamily="34" charset="-128"/>
                <a:cs typeface="MS PGothic" pitchFamily="34" charset="-128"/>
              </a:defRPr>
            </a:lvl1pPr>
            <a:lvl2pPr marL="347663" indent="0" fontAlgn="base">
              <a:lnSpc>
                <a:spcPct val="110000"/>
              </a:lnSpc>
              <a:spcBef>
                <a:spcPct val="20000"/>
              </a:spcBef>
              <a:spcAft>
                <a:spcPct val="0"/>
              </a:spcAft>
              <a:buClr>
                <a:srgbClr val="0099FF"/>
              </a:buClr>
              <a:buSzPct val="75000"/>
              <a:buFont typeface="Times" pitchFamily="18" charset="0"/>
              <a:buNone/>
              <a:tabLst>
                <a:tab pos="1428750" algn="l"/>
              </a:tabLst>
              <a:defRPr sz="2400">
                <a:solidFill>
                  <a:srgbClr val="0D2B68"/>
                </a:solidFill>
                <a:ea typeface="MS PGothic" pitchFamily="34" charset="-128"/>
                <a:cs typeface="MS PGothic" pitchFamily="34" charset="-128"/>
              </a:defRPr>
            </a:lvl2pPr>
            <a:lvl3pPr marL="687387" indent="0" fontAlgn="base">
              <a:lnSpc>
                <a:spcPct val="110000"/>
              </a:lnSpc>
              <a:spcBef>
                <a:spcPct val="20000"/>
              </a:spcBef>
              <a:spcAft>
                <a:spcPct val="0"/>
              </a:spcAft>
              <a:buClr>
                <a:srgbClr val="0099FF"/>
              </a:buClr>
              <a:buSzPct val="75000"/>
              <a:buFont typeface="Times" pitchFamily="18" charset="0"/>
              <a:buNone/>
              <a:tabLst>
                <a:tab pos="1428750" algn="l"/>
              </a:tabLst>
              <a:defRPr sz="2400">
                <a:solidFill>
                  <a:srgbClr val="0D2B68"/>
                </a:solidFill>
                <a:ea typeface="MS PGothic" pitchFamily="34" charset="-128"/>
                <a:cs typeface="Geneva" pitchFamily="-112" charset="-128"/>
              </a:defRPr>
            </a:lvl3pPr>
            <a:lvl4pPr marL="1027113" indent="0" fontAlgn="base">
              <a:lnSpc>
                <a:spcPct val="110000"/>
              </a:lnSpc>
              <a:spcBef>
                <a:spcPct val="20000"/>
              </a:spcBef>
              <a:spcAft>
                <a:spcPct val="0"/>
              </a:spcAft>
              <a:buClr>
                <a:srgbClr val="0099FF"/>
              </a:buClr>
              <a:buSzPct val="75000"/>
              <a:buFont typeface="Times" pitchFamily="18" charset="0"/>
              <a:buNone/>
              <a:tabLst>
                <a:tab pos="1428750" algn="l"/>
              </a:tabLst>
              <a:defRPr sz="2100">
                <a:solidFill>
                  <a:srgbClr val="0D2B68"/>
                </a:solidFill>
                <a:ea typeface="Geneva" pitchFamily="-108" charset="-128"/>
              </a:defRPr>
            </a:lvl4pPr>
            <a:lvl5pPr marL="1312863" indent="0" fontAlgn="base">
              <a:lnSpc>
                <a:spcPct val="110000"/>
              </a:lnSpc>
              <a:spcBef>
                <a:spcPct val="20000"/>
              </a:spcBef>
              <a:spcAft>
                <a:spcPct val="0"/>
              </a:spcAft>
              <a:buClr>
                <a:srgbClr val="0099FF"/>
              </a:buClr>
              <a:buSzPct val="75000"/>
              <a:buFont typeface="Times" pitchFamily="18" charset="0"/>
              <a:buNone/>
              <a:tabLst>
                <a:tab pos="1428750" algn="l"/>
              </a:tabLst>
              <a:defRPr sz="2100">
                <a:solidFill>
                  <a:srgbClr val="0D2B68"/>
                </a:solidFill>
                <a:ea typeface="ヒラギノ角ゴ Pro W3" pitchFamily="26" charset="-128"/>
                <a:cs typeface="ヒラギノ角ゴ Pro W3" pitchFamily="26" charset="-128"/>
              </a:defRPr>
            </a:lvl5pPr>
            <a:lvl6pPr marL="19383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6pPr>
            <a:lvl7pPr marL="23955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7pPr>
            <a:lvl8pPr marL="28527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8pPr>
            <a:lvl9pPr marL="33099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9pPr>
          </a:lstStyle>
          <a:p>
            <a:r>
              <a:rPr lang="en-US" dirty="0"/>
              <a:t>Don’t be smarter than the cat – Password Strength</a:t>
            </a:r>
          </a:p>
        </p:txBody>
      </p:sp>
      <p:pic>
        <p:nvPicPr>
          <p:cNvPr id="18434" name="Picture 2" descr="Password Strength">
            <a:extLst>
              <a:ext uri="{FF2B5EF4-FFF2-40B4-BE49-F238E27FC236}">
                <a16:creationId xmlns:a16="http://schemas.microsoft.com/office/drawing/2014/main" id="{A1980599-2C17-8340-9057-83376229D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062" y="1066800"/>
            <a:ext cx="6507163" cy="5285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F87384C-6FA6-D949-AA84-14B82E352205}"/>
              </a:ext>
            </a:extLst>
          </p:cNvPr>
          <p:cNvSpPr/>
          <p:nvPr/>
        </p:nvSpPr>
        <p:spPr>
          <a:xfrm>
            <a:off x="4814406" y="729734"/>
            <a:ext cx="2428870" cy="369332"/>
          </a:xfrm>
          <a:prstGeom prst="rect">
            <a:avLst/>
          </a:prstGeom>
        </p:spPr>
        <p:txBody>
          <a:bodyPr wrap="none">
            <a:spAutoFit/>
          </a:bodyPr>
          <a:lstStyle/>
          <a:p>
            <a:r>
              <a:rPr lang="en-US" dirty="0">
                <a:hlinkClick r:id="rId4"/>
              </a:rPr>
              <a:t>https://xkcd.com/936/</a:t>
            </a:r>
            <a:endParaRPr lang="en-US" dirty="0"/>
          </a:p>
        </p:txBody>
      </p:sp>
    </p:spTree>
    <p:extLst>
      <p:ext uri="{BB962C8B-B14F-4D97-AF65-F5344CB8AC3E}">
        <p14:creationId xmlns:p14="http://schemas.microsoft.com/office/powerpoint/2010/main" val="1474797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1CE71AA4-7210-7648-BED5-1D9443EC6F6A}"/>
              </a:ext>
            </a:extLst>
          </p:cNvPr>
          <p:cNvGrpSpPr/>
          <p:nvPr/>
        </p:nvGrpSpPr>
        <p:grpSpPr>
          <a:xfrm>
            <a:off x="2895600" y="882162"/>
            <a:ext cx="6834059" cy="5533753"/>
            <a:chOff x="533400" y="304800"/>
            <a:chExt cx="7215059" cy="5885906"/>
          </a:xfrm>
        </p:grpSpPr>
        <p:grpSp>
          <p:nvGrpSpPr>
            <p:cNvPr id="51" name="Group 50">
              <a:extLst>
                <a:ext uri="{FF2B5EF4-FFF2-40B4-BE49-F238E27FC236}">
                  <a16:creationId xmlns:a16="http://schemas.microsoft.com/office/drawing/2014/main" id="{904AF48A-5529-904E-A70F-C20F2888E953}"/>
                </a:ext>
              </a:extLst>
            </p:cNvPr>
            <p:cNvGrpSpPr/>
            <p:nvPr/>
          </p:nvGrpSpPr>
          <p:grpSpPr>
            <a:xfrm>
              <a:off x="533400" y="304800"/>
              <a:ext cx="6898332" cy="5885906"/>
              <a:chOff x="1211716" y="675670"/>
              <a:chExt cx="6898332" cy="5885906"/>
            </a:xfrm>
          </p:grpSpPr>
          <p:pic>
            <p:nvPicPr>
              <p:cNvPr id="52" name="Picture 51">
                <a:extLst>
                  <a:ext uri="{FF2B5EF4-FFF2-40B4-BE49-F238E27FC236}">
                    <a16:creationId xmlns:a16="http://schemas.microsoft.com/office/drawing/2014/main" id="{02AD94FB-7557-5B4A-9586-8B0566B2B0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1716" y="675670"/>
                <a:ext cx="6898332" cy="5885906"/>
              </a:xfrm>
              <a:prstGeom prst="rect">
                <a:avLst/>
              </a:prstGeom>
            </p:spPr>
          </p:pic>
          <p:sp>
            <p:nvSpPr>
              <p:cNvPr id="53" name="Octagon 52">
                <a:extLst>
                  <a:ext uri="{FF2B5EF4-FFF2-40B4-BE49-F238E27FC236}">
                    <a16:creationId xmlns:a16="http://schemas.microsoft.com/office/drawing/2014/main" id="{7E789953-5BD0-2444-86FE-41C1AD323594}"/>
                  </a:ext>
                </a:extLst>
              </p:cNvPr>
              <p:cNvSpPr/>
              <p:nvPr/>
            </p:nvSpPr>
            <p:spPr>
              <a:xfrm>
                <a:off x="2334462" y="1753199"/>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4" name="Octagon 53">
                <a:extLst>
                  <a:ext uri="{FF2B5EF4-FFF2-40B4-BE49-F238E27FC236}">
                    <a16:creationId xmlns:a16="http://schemas.microsoft.com/office/drawing/2014/main" id="{262B1D33-504C-3A42-BEF5-F66B1FE5D81C}"/>
                  </a:ext>
                </a:extLst>
              </p:cNvPr>
              <p:cNvSpPr/>
              <p:nvPr/>
            </p:nvSpPr>
            <p:spPr>
              <a:xfrm>
                <a:off x="3441446" y="1753199"/>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5" name="Octagon 54">
                <a:extLst>
                  <a:ext uri="{FF2B5EF4-FFF2-40B4-BE49-F238E27FC236}">
                    <a16:creationId xmlns:a16="http://schemas.microsoft.com/office/drawing/2014/main" id="{F6DA9C16-AE30-B949-A37F-8C870322B423}"/>
                  </a:ext>
                </a:extLst>
              </p:cNvPr>
              <p:cNvSpPr/>
              <p:nvPr/>
            </p:nvSpPr>
            <p:spPr>
              <a:xfrm>
                <a:off x="4511613" y="1753199"/>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6" name="Octagon 55">
                <a:extLst>
                  <a:ext uri="{FF2B5EF4-FFF2-40B4-BE49-F238E27FC236}">
                    <a16:creationId xmlns:a16="http://schemas.microsoft.com/office/drawing/2014/main" id="{10607959-E851-4444-A595-F627E8624D88}"/>
                  </a:ext>
                </a:extLst>
              </p:cNvPr>
              <p:cNvSpPr/>
              <p:nvPr/>
            </p:nvSpPr>
            <p:spPr>
              <a:xfrm>
                <a:off x="5567043" y="1753199"/>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7" name="Octagon 56">
                <a:extLst>
                  <a:ext uri="{FF2B5EF4-FFF2-40B4-BE49-F238E27FC236}">
                    <a16:creationId xmlns:a16="http://schemas.microsoft.com/office/drawing/2014/main" id="{7C17FD9E-FACA-2C40-9E40-665DFB9254BE}"/>
                  </a:ext>
                </a:extLst>
              </p:cNvPr>
              <p:cNvSpPr/>
              <p:nvPr/>
            </p:nvSpPr>
            <p:spPr>
              <a:xfrm>
                <a:off x="3441446" y="2462945"/>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8" name="Octagon 57">
                <a:extLst>
                  <a:ext uri="{FF2B5EF4-FFF2-40B4-BE49-F238E27FC236}">
                    <a16:creationId xmlns:a16="http://schemas.microsoft.com/office/drawing/2014/main" id="{D09817FA-24B5-4D41-BDF3-C4CB318217DA}"/>
                  </a:ext>
                </a:extLst>
              </p:cNvPr>
              <p:cNvSpPr/>
              <p:nvPr/>
            </p:nvSpPr>
            <p:spPr>
              <a:xfrm>
                <a:off x="3441446" y="3124792"/>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59" name="Octagon 58">
                <a:extLst>
                  <a:ext uri="{FF2B5EF4-FFF2-40B4-BE49-F238E27FC236}">
                    <a16:creationId xmlns:a16="http://schemas.microsoft.com/office/drawing/2014/main" id="{7C5BA8D4-DDCE-5F4E-9A9D-BF205DFEE28E}"/>
                  </a:ext>
                </a:extLst>
              </p:cNvPr>
              <p:cNvSpPr/>
              <p:nvPr/>
            </p:nvSpPr>
            <p:spPr>
              <a:xfrm>
                <a:off x="2334462" y="2462945"/>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60" name="Octagon 59">
                <a:extLst>
                  <a:ext uri="{FF2B5EF4-FFF2-40B4-BE49-F238E27FC236}">
                    <a16:creationId xmlns:a16="http://schemas.microsoft.com/office/drawing/2014/main" id="{F4CC40F6-7315-A446-84E2-26ADAE7A6787}"/>
                  </a:ext>
                </a:extLst>
              </p:cNvPr>
              <p:cNvSpPr/>
              <p:nvPr/>
            </p:nvSpPr>
            <p:spPr>
              <a:xfrm>
                <a:off x="2334462" y="3124792"/>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61" name="Octagon 60">
                <a:extLst>
                  <a:ext uri="{FF2B5EF4-FFF2-40B4-BE49-F238E27FC236}">
                    <a16:creationId xmlns:a16="http://schemas.microsoft.com/office/drawing/2014/main" id="{432C786D-B3F2-4C49-AD80-75CE40567BD5}"/>
                  </a:ext>
                </a:extLst>
              </p:cNvPr>
              <p:cNvSpPr/>
              <p:nvPr/>
            </p:nvSpPr>
            <p:spPr>
              <a:xfrm>
                <a:off x="4511613" y="2462945"/>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62" name="Octagon 61">
                <a:extLst>
                  <a:ext uri="{FF2B5EF4-FFF2-40B4-BE49-F238E27FC236}">
                    <a16:creationId xmlns:a16="http://schemas.microsoft.com/office/drawing/2014/main" id="{351EA47D-E7D7-E842-8CCB-DD43954BE5B5}"/>
                  </a:ext>
                </a:extLst>
              </p:cNvPr>
              <p:cNvSpPr/>
              <p:nvPr/>
            </p:nvSpPr>
            <p:spPr>
              <a:xfrm>
                <a:off x="5567043" y="2462945"/>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63" name="Octagon 62">
                <a:extLst>
                  <a:ext uri="{FF2B5EF4-FFF2-40B4-BE49-F238E27FC236}">
                    <a16:creationId xmlns:a16="http://schemas.microsoft.com/office/drawing/2014/main" id="{7934097A-2995-5E44-8A0F-A5214624E463}"/>
                  </a:ext>
                </a:extLst>
              </p:cNvPr>
              <p:cNvSpPr/>
              <p:nvPr/>
            </p:nvSpPr>
            <p:spPr>
              <a:xfrm>
                <a:off x="4511613" y="3124792"/>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65" name="Octagon 64">
                <a:extLst>
                  <a:ext uri="{FF2B5EF4-FFF2-40B4-BE49-F238E27FC236}">
                    <a16:creationId xmlns:a16="http://schemas.microsoft.com/office/drawing/2014/main" id="{5EF6D6E3-7D74-2F48-91E9-F6E71CE7B1A0}"/>
                  </a:ext>
                </a:extLst>
              </p:cNvPr>
              <p:cNvSpPr/>
              <p:nvPr/>
            </p:nvSpPr>
            <p:spPr>
              <a:xfrm>
                <a:off x="5567043" y="3124792"/>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66" name="TextBox 65">
                <a:extLst>
                  <a:ext uri="{FF2B5EF4-FFF2-40B4-BE49-F238E27FC236}">
                    <a16:creationId xmlns:a16="http://schemas.microsoft.com/office/drawing/2014/main" id="{55A1B0F4-34DC-7042-9FEF-E9B677B2F3CD}"/>
                  </a:ext>
                </a:extLst>
              </p:cNvPr>
              <p:cNvSpPr txBox="1"/>
              <p:nvPr/>
            </p:nvSpPr>
            <p:spPr>
              <a:xfrm>
                <a:off x="5631316" y="3201938"/>
                <a:ext cx="713924"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1.6s</a:t>
                </a:r>
              </a:p>
            </p:txBody>
          </p:sp>
          <p:sp>
            <p:nvSpPr>
              <p:cNvPr id="67" name="Octagon 66">
                <a:extLst>
                  <a:ext uri="{FF2B5EF4-FFF2-40B4-BE49-F238E27FC236}">
                    <a16:creationId xmlns:a16="http://schemas.microsoft.com/office/drawing/2014/main" id="{E302220E-E9C3-6747-A67F-BD4CE139DD7F}"/>
                  </a:ext>
                </a:extLst>
              </p:cNvPr>
              <p:cNvSpPr/>
              <p:nvPr/>
            </p:nvSpPr>
            <p:spPr>
              <a:xfrm>
                <a:off x="2334462" y="3821480"/>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white"/>
                  </a:solidFill>
                  <a:effectLst/>
                  <a:uLnTx/>
                  <a:uFillTx/>
                  <a:latin typeface="Calibri"/>
                  <a:ea typeface="+mn-ea"/>
                  <a:cs typeface="+mn-cs"/>
                </a:endParaRPr>
              </a:p>
            </p:txBody>
          </p:sp>
          <p:sp>
            <p:nvSpPr>
              <p:cNvPr id="68" name="Octagon 67">
                <a:extLst>
                  <a:ext uri="{FF2B5EF4-FFF2-40B4-BE49-F238E27FC236}">
                    <a16:creationId xmlns:a16="http://schemas.microsoft.com/office/drawing/2014/main" id="{264FA805-FEB8-874B-A71A-3CCCA873B3EF}"/>
                  </a:ext>
                </a:extLst>
              </p:cNvPr>
              <p:cNvSpPr/>
              <p:nvPr/>
            </p:nvSpPr>
            <p:spPr>
              <a:xfrm>
                <a:off x="2334462" y="4515174"/>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0" name="Octagon 69">
                <a:extLst>
                  <a:ext uri="{FF2B5EF4-FFF2-40B4-BE49-F238E27FC236}">
                    <a16:creationId xmlns:a16="http://schemas.microsoft.com/office/drawing/2014/main" id="{C4208496-C955-7943-9B99-F47A682C15C4}"/>
                  </a:ext>
                </a:extLst>
              </p:cNvPr>
              <p:cNvSpPr/>
              <p:nvPr/>
            </p:nvSpPr>
            <p:spPr>
              <a:xfrm>
                <a:off x="3441446" y="3809776"/>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2" name="Octagon 71">
                <a:extLst>
                  <a:ext uri="{FF2B5EF4-FFF2-40B4-BE49-F238E27FC236}">
                    <a16:creationId xmlns:a16="http://schemas.microsoft.com/office/drawing/2014/main" id="{BF1997B4-63A7-584C-9136-0C18E919159B}"/>
                  </a:ext>
                </a:extLst>
              </p:cNvPr>
              <p:cNvSpPr/>
              <p:nvPr/>
            </p:nvSpPr>
            <p:spPr>
              <a:xfrm>
                <a:off x="4511613" y="3811561"/>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3" name="TextBox 72">
                <a:extLst>
                  <a:ext uri="{FF2B5EF4-FFF2-40B4-BE49-F238E27FC236}">
                    <a16:creationId xmlns:a16="http://schemas.microsoft.com/office/drawing/2014/main" id="{DBAC9BB2-40BE-C544-8AC6-0EC213B169BE}"/>
                  </a:ext>
                </a:extLst>
              </p:cNvPr>
              <p:cNvSpPr txBox="1"/>
              <p:nvPr/>
            </p:nvSpPr>
            <p:spPr>
              <a:xfrm>
                <a:off x="4559841" y="3887738"/>
                <a:ext cx="690475"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29s</a:t>
                </a:r>
              </a:p>
            </p:txBody>
          </p:sp>
          <p:sp>
            <p:nvSpPr>
              <p:cNvPr id="74" name="Octagon 73">
                <a:extLst>
                  <a:ext uri="{FF2B5EF4-FFF2-40B4-BE49-F238E27FC236}">
                    <a16:creationId xmlns:a16="http://schemas.microsoft.com/office/drawing/2014/main" id="{ABCD9D03-0E8F-2642-91A9-8E717D92398E}"/>
                  </a:ext>
                </a:extLst>
              </p:cNvPr>
              <p:cNvSpPr/>
              <p:nvPr/>
            </p:nvSpPr>
            <p:spPr>
              <a:xfrm>
                <a:off x="5567043" y="3821480"/>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5" name="TextBox 74">
                <a:extLst>
                  <a:ext uri="{FF2B5EF4-FFF2-40B4-BE49-F238E27FC236}">
                    <a16:creationId xmlns:a16="http://schemas.microsoft.com/office/drawing/2014/main" id="{ABDD62D3-CA04-4E4F-8D7A-D3B0747CA0CA}"/>
                  </a:ext>
                </a:extLst>
              </p:cNvPr>
              <p:cNvSpPr txBox="1"/>
              <p:nvPr/>
            </p:nvSpPr>
            <p:spPr>
              <a:xfrm>
                <a:off x="5581159" y="3887738"/>
                <a:ext cx="695211"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1.7m</a:t>
                </a:r>
              </a:p>
            </p:txBody>
          </p:sp>
          <p:sp>
            <p:nvSpPr>
              <p:cNvPr id="76" name="Octagon 75">
                <a:extLst>
                  <a:ext uri="{FF2B5EF4-FFF2-40B4-BE49-F238E27FC236}">
                    <a16:creationId xmlns:a16="http://schemas.microsoft.com/office/drawing/2014/main" id="{A0D3A3F9-EB84-0A41-8DC1-2D541EF211FB}"/>
                  </a:ext>
                </a:extLst>
              </p:cNvPr>
              <p:cNvSpPr/>
              <p:nvPr/>
            </p:nvSpPr>
            <p:spPr>
              <a:xfrm>
                <a:off x="3441446" y="4513386"/>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7" name="TextBox 76">
                <a:extLst>
                  <a:ext uri="{FF2B5EF4-FFF2-40B4-BE49-F238E27FC236}">
                    <a16:creationId xmlns:a16="http://schemas.microsoft.com/office/drawing/2014/main" id="{68914CCB-9C5E-2941-80E3-F313EB674977}"/>
                  </a:ext>
                </a:extLst>
              </p:cNvPr>
              <p:cNvSpPr txBox="1"/>
              <p:nvPr/>
            </p:nvSpPr>
            <p:spPr>
              <a:xfrm>
                <a:off x="3523160" y="4649738"/>
                <a:ext cx="812756"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6s</a:t>
                </a:r>
              </a:p>
            </p:txBody>
          </p:sp>
          <p:sp>
            <p:nvSpPr>
              <p:cNvPr id="78" name="Octagon 77">
                <a:extLst>
                  <a:ext uri="{FF2B5EF4-FFF2-40B4-BE49-F238E27FC236}">
                    <a16:creationId xmlns:a16="http://schemas.microsoft.com/office/drawing/2014/main" id="{1CE49E7D-A65E-0E41-8B3B-E2E0B46252E5}"/>
                  </a:ext>
                </a:extLst>
              </p:cNvPr>
              <p:cNvSpPr/>
              <p:nvPr/>
            </p:nvSpPr>
            <p:spPr>
              <a:xfrm>
                <a:off x="4511613" y="4513386"/>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79" name="TextBox 78">
                <a:extLst>
                  <a:ext uri="{FF2B5EF4-FFF2-40B4-BE49-F238E27FC236}">
                    <a16:creationId xmlns:a16="http://schemas.microsoft.com/office/drawing/2014/main" id="{5A8EEA7C-FB4B-A640-96A9-3C48199FDC57}"/>
                  </a:ext>
                </a:extLst>
              </p:cNvPr>
              <p:cNvSpPr txBox="1"/>
              <p:nvPr/>
            </p:nvSpPr>
            <p:spPr>
              <a:xfrm>
                <a:off x="4413882" y="4649738"/>
                <a:ext cx="836434" cy="369332"/>
              </a:xfrm>
              <a:prstGeom prst="rect">
                <a:avLst/>
              </a:prstGeom>
              <a:noFill/>
            </p:spPr>
            <p:txBody>
              <a:bodyPr wrap="square" rtlCol="0">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25.5m</a:t>
                </a:r>
              </a:p>
            </p:txBody>
          </p:sp>
          <p:sp>
            <p:nvSpPr>
              <p:cNvPr id="80" name="Octagon 79">
                <a:extLst>
                  <a:ext uri="{FF2B5EF4-FFF2-40B4-BE49-F238E27FC236}">
                    <a16:creationId xmlns:a16="http://schemas.microsoft.com/office/drawing/2014/main" id="{6931618C-0E93-0A4F-A4A2-C09EC2C7BD43}"/>
                  </a:ext>
                </a:extLst>
              </p:cNvPr>
              <p:cNvSpPr/>
              <p:nvPr/>
            </p:nvSpPr>
            <p:spPr>
              <a:xfrm>
                <a:off x="5567043" y="4514386"/>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81" name="TextBox 80">
                <a:extLst>
                  <a:ext uri="{FF2B5EF4-FFF2-40B4-BE49-F238E27FC236}">
                    <a16:creationId xmlns:a16="http://schemas.microsoft.com/office/drawing/2014/main" id="{2572FCCC-F98B-704B-9DB4-263AF49B67EE}"/>
                  </a:ext>
                </a:extLst>
              </p:cNvPr>
              <p:cNvSpPr txBox="1"/>
              <p:nvPr/>
            </p:nvSpPr>
            <p:spPr>
              <a:xfrm>
                <a:off x="5528944" y="4649738"/>
                <a:ext cx="747427"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1.7h</a:t>
                </a:r>
              </a:p>
            </p:txBody>
          </p:sp>
          <p:sp>
            <p:nvSpPr>
              <p:cNvPr id="82" name="Octagon 81">
                <a:extLst>
                  <a:ext uri="{FF2B5EF4-FFF2-40B4-BE49-F238E27FC236}">
                    <a16:creationId xmlns:a16="http://schemas.microsoft.com/office/drawing/2014/main" id="{F2BEEDBF-A233-2D4F-A543-B263C2843282}"/>
                  </a:ext>
                </a:extLst>
              </p:cNvPr>
              <p:cNvSpPr/>
              <p:nvPr/>
            </p:nvSpPr>
            <p:spPr>
              <a:xfrm>
                <a:off x="2334462" y="5852643"/>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84" name="Octagon 83">
                <a:extLst>
                  <a:ext uri="{FF2B5EF4-FFF2-40B4-BE49-F238E27FC236}">
                    <a16:creationId xmlns:a16="http://schemas.microsoft.com/office/drawing/2014/main" id="{A47F5F82-8CB7-0F4F-ADB0-BAB46E20CD37}"/>
                  </a:ext>
                </a:extLst>
              </p:cNvPr>
              <p:cNvSpPr/>
              <p:nvPr/>
            </p:nvSpPr>
            <p:spPr>
              <a:xfrm>
                <a:off x="2334462" y="5172233"/>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86" name="Octagon 85">
                <a:extLst>
                  <a:ext uri="{FF2B5EF4-FFF2-40B4-BE49-F238E27FC236}">
                    <a16:creationId xmlns:a16="http://schemas.microsoft.com/office/drawing/2014/main" id="{D45838BB-071C-354E-B2F4-A5445EB4AB30}"/>
                  </a:ext>
                </a:extLst>
              </p:cNvPr>
              <p:cNvSpPr/>
              <p:nvPr/>
            </p:nvSpPr>
            <p:spPr>
              <a:xfrm>
                <a:off x="3441446" y="5167445"/>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87" name="TextBox 86">
                <a:extLst>
                  <a:ext uri="{FF2B5EF4-FFF2-40B4-BE49-F238E27FC236}">
                    <a16:creationId xmlns:a16="http://schemas.microsoft.com/office/drawing/2014/main" id="{BBF3D153-33F0-494E-89F5-F92E48162C5C}"/>
                  </a:ext>
                </a:extLst>
              </p:cNvPr>
              <p:cNvSpPr txBox="1"/>
              <p:nvPr/>
            </p:nvSpPr>
            <p:spPr>
              <a:xfrm>
                <a:off x="3403347" y="5247670"/>
                <a:ext cx="747427"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2.6m</a:t>
                </a:r>
              </a:p>
            </p:txBody>
          </p:sp>
          <p:sp>
            <p:nvSpPr>
              <p:cNvPr id="89" name="TextBox 88">
                <a:extLst>
                  <a:ext uri="{FF2B5EF4-FFF2-40B4-BE49-F238E27FC236}">
                    <a16:creationId xmlns:a16="http://schemas.microsoft.com/office/drawing/2014/main" id="{A1F926CC-DA62-F149-9619-994A7A8F74E7}"/>
                  </a:ext>
                </a:extLst>
              </p:cNvPr>
              <p:cNvSpPr txBox="1"/>
              <p:nvPr/>
            </p:nvSpPr>
            <p:spPr>
              <a:xfrm>
                <a:off x="3428707" y="5930761"/>
                <a:ext cx="690475"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1.1h</a:t>
                </a:r>
              </a:p>
            </p:txBody>
          </p:sp>
          <p:sp>
            <p:nvSpPr>
              <p:cNvPr id="90" name="Octagon 89">
                <a:extLst>
                  <a:ext uri="{FF2B5EF4-FFF2-40B4-BE49-F238E27FC236}">
                    <a16:creationId xmlns:a16="http://schemas.microsoft.com/office/drawing/2014/main" id="{497366BC-9018-0D4B-AC9B-F801E1436588}"/>
                  </a:ext>
                </a:extLst>
              </p:cNvPr>
              <p:cNvSpPr/>
              <p:nvPr/>
            </p:nvSpPr>
            <p:spPr>
              <a:xfrm>
                <a:off x="4511613" y="5165660"/>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91" name="TextBox 90">
                <a:extLst>
                  <a:ext uri="{FF2B5EF4-FFF2-40B4-BE49-F238E27FC236}">
                    <a16:creationId xmlns:a16="http://schemas.microsoft.com/office/drawing/2014/main" id="{E5054AB2-E817-D042-82A1-24142BF71DCD}"/>
                  </a:ext>
                </a:extLst>
              </p:cNvPr>
              <p:cNvSpPr txBox="1"/>
              <p:nvPr/>
            </p:nvSpPr>
            <p:spPr>
              <a:xfrm>
                <a:off x="4460153" y="5247670"/>
                <a:ext cx="790163" cy="39283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22.1h</a:t>
                </a:r>
              </a:p>
            </p:txBody>
          </p:sp>
          <p:sp>
            <p:nvSpPr>
              <p:cNvPr id="92" name="Octagon 91">
                <a:extLst>
                  <a:ext uri="{FF2B5EF4-FFF2-40B4-BE49-F238E27FC236}">
                    <a16:creationId xmlns:a16="http://schemas.microsoft.com/office/drawing/2014/main" id="{0A445AB6-5B1A-A74D-BF42-E27E3DAFC30F}"/>
                  </a:ext>
                </a:extLst>
              </p:cNvPr>
              <p:cNvSpPr/>
              <p:nvPr/>
            </p:nvSpPr>
            <p:spPr>
              <a:xfrm>
                <a:off x="4511613" y="5852643"/>
                <a:ext cx="589466" cy="596858"/>
              </a:xfrm>
              <a:prstGeom prst="octagon">
                <a:avLst/>
              </a:prstGeom>
              <a:solidFill>
                <a:srgbClr val="FF9933"/>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93" name="TextBox 92">
                <a:extLst>
                  <a:ext uri="{FF2B5EF4-FFF2-40B4-BE49-F238E27FC236}">
                    <a16:creationId xmlns:a16="http://schemas.microsoft.com/office/drawing/2014/main" id="{70A74D16-8B6E-4242-B66C-CB5F393814AE}"/>
                  </a:ext>
                </a:extLst>
              </p:cNvPr>
              <p:cNvSpPr txBox="1"/>
              <p:nvPr/>
            </p:nvSpPr>
            <p:spPr>
              <a:xfrm>
                <a:off x="4498873" y="5930761"/>
                <a:ext cx="751442" cy="39283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1.6M</a:t>
                </a:r>
              </a:p>
            </p:txBody>
          </p:sp>
          <p:sp>
            <p:nvSpPr>
              <p:cNvPr id="95" name="TextBox 94">
                <a:extLst>
                  <a:ext uri="{FF2B5EF4-FFF2-40B4-BE49-F238E27FC236}">
                    <a16:creationId xmlns:a16="http://schemas.microsoft.com/office/drawing/2014/main" id="{CB36A289-66EE-BC48-A6FB-BDB97E6811AE}"/>
                  </a:ext>
                </a:extLst>
              </p:cNvPr>
              <p:cNvSpPr txBox="1"/>
              <p:nvPr/>
            </p:nvSpPr>
            <p:spPr>
              <a:xfrm>
                <a:off x="5554304" y="5314412"/>
                <a:ext cx="690475"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4.5d</a:t>
                </a:r>
              </a:p>
            </p:txBody>
          </p:sp>
          <p:sp>
            <p:nvSpPr>
              <p:cNvPr id="96" name="Octagon 95">
                <a:extLst>
                  <a:ext uri="{FF2B5EF4-FFF2-40B4-BE49-F238E27FC236}">
                    <a16:creationId xmlns:a16="http://schemas.microsoft.com/office/drawing/2014/main" id="{23E0A813-1C1C-AF44-B2A3-620F571C9E2C}"/>
                  </a:ext>
                </a:extLst>
              </p:cNvPr>
              <p:cNvSpPr/>
              <p:nvPr/>
            </p:nvSpPr>
            <p:spPr>
              <a:xfrm>
                <a:off x="5567043" y="5852643"/>
                <a:ext cx="589466" cy="596858"/>
              </a:xfrm>
              <a:prstGeom prst="octagon">
                <a:avLst/>
              </a:prstGeom>
              <a:solidFill>
                <a:srgbClr val="9BBB59">
                  <a:lumMod val="50000"/>
                </a:srgbClr>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97" name="TextBox 96">
                <a:extLst>
                  <a:ext uri="{FF2B5EF4-FFF2-40B4-BE49-F238E27FC236}">
                    <a16:creationId xmlns:a16="http://schemas.microsoft.com/office/drawing/2014/main" id="{58407060-E864-1B42-8EA4-72AC6ACD3D16}"/>
                  </a:ext>
                </a:extLst>
              </p:cNvPr>
              <p:cNvSpPr txBox="1"/>
              <p:nvPr/>
            </p:nvSpPr>
            <p:spPr>
              <a:xfrm>
                <a:off x="5497696" y="5945788"/>
                <a:ext cx="801970" cy="369332"/>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rPr>
                  <a:t>9.3M</a:t>
                </a:r>
              </a:p>
            </p:txBody>
          </p:sp>
        </p:grpSp>
        <p:sp>
          <p:nvSpPr>
            <p:cNvPr id="98" name="TextBox 97">
              <a:extLst>
                <a:ext uri="{FF2B5EF4-FFF2-40B4-BE49-F238E27FC236}">
                  <a16:creationId xmlns:a16="http://schemas.microsoft.com/office/drawing/2014/main" id="{01D26858-1B2C-8342-BDEB-5547BA36B8DF}"/>
                </a:ext>
              </a:extLst>
            </p:cNvPr>
            <p:cNvSpPr txBox="1"/>
            <p:nvPr/>
          </p:nvSpPr>
          <p:spPr>
            <a:xfrm>
              <a:off x="5766759" y="2092075"/>
              <a:ext cx="1981700" cy="1754326"/>
            </a:xfrm>
            <a:prstGeom prst="rect">
              <a:avLst/>
            </a:prstGeom>
            <a:noFill/>
          </p:spPr>
          <p:txBody>
            <a:bodyPr wrap="square" rtlCol="0">
              <a:spAutoFit/>
            </a:bodyPr>
            <a:lstStyle/>
            <a:p>
              <a:r>
                <a:rPr lang="en-US" dirty="0">
                  <a:latin typeface="Consolas" panose="020B0609020204030204" pitchFamily="49" charset="0"/>
                </a:rPr>
                <a:t>s = seconds</a:t>
              </a:r>
            </a:p>
            <a:p>
              <a:r>
                <a:rPr lang="en-US" dirty="0">
                  <a:latin typeface="Consolas" panose="020B0609020204030204" pitchFamily="49" charset="0"/>
                </a:rPr>
                <a:t>m = minutes</a:t>
              </a:r>
            </a:p>
            <a:p>
              <a:r>
                <a:rPr lang="en-US" dirty="0">
                  <a:latin typeface="Consolas" panose="020B0609020204030204" pitchFamily="49" charset="0"/>
                </a:rPr>
                <a:t>h = hours</a:t>
              </a:r>
            </a:p>
            <a:p>
              <a:r>
                <a:rPr lang="en-US" dirty="0">
                  <a:latin typeface="Consolas" panose="020B0609020204030204" pitchFamily="49" charset="0"/>
                </a:rPr>
                <a:t>d = days</a:t>
              </a:r>
            </a:p>
            <a:p>
              <a:r>
                <a:rPr lang="en-US" dirty="0">
                  <a:latin typeface="Consolas" panose="020B0609020204030204" pitchFamily="49" charset="0"/>
                </a:rPr>
                <a:t>M = months</a:t>
              </a:r>
            </a:p>
            <a:p>
              <a:endParaRPr lang="en-US" dirty="0"/>
            </a:p>
          </p:txBody>
        </p:sp>
        <p:sp>
          <p:nvSpPr>
            <p:cNvPr id="100" name="Octagon 99">
              <a:extLst>
                <a:ext uri="{FF2B5EF4-FFF2-40B4-BE49-F238E27FC236}">
                  <a16:creationId xmlns:a16="http://schemas.microsoft.com/office/drawing/2014/main" id="{A55C0E26-DE96-4041-87CC-3E47442E05E1}"/>
                </a:ext>
              </a:extLst>
            </p:cNvPr>
            <p:cNvSpPr/>
            <p:nvPr/>
          </p:nvSpPr>
          <p:spPr>
            <a:xfrm>
              <a:off x="4893822" y="4794790"/>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101" name="TextBox 100">
              <a:extLst>
                <a:ext uri="{FF2B5EF4-FFF2-40B4-BE49-F238E27FC236}">
                  <a16:creationId xmlns:a16="http://schemas.microsoft.com/office/drawing/2014/main" id="{27DBC09E-3E07-FC4C-87BC-11C81C29AA5D}"/>
                </a:ext>
              </a:extLst>
            </p:cNvPr>
            <p:cNvSpPr txBox="1"/>
            <p:nvPr/>
          </p:nvSpPr>
          <p:spPr>
            <a:xfrm>
              <a:off x="4863384" y="4893688"/>
              <a:ext cx="713963"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4.5d</a:t>
              </a:r>
            </a:p>
          </p:txBody>
        </p:sp>
        <p:sp>
          <p:nvSpPr>
            <p:cNvPr id="102" name="Octagon 101">
              <a:extLst>
                <a:ext uri="{FF2B5EF4-FFF2-40B4-BE49-F238E27FC236}">
                  <a16:creationId xmlns:a16="http://schemas.microsoft.com/office/drawing/2014/main" id="{6F9AB9C9-90A6-604D-95D0-5C170EE32F8C}"/>
                </a:ext>
              </a:extLst>
            </p:cNvPr>
            <p:cNvSpPr/>
            <p:nvPr/>
          </p:nvSpPr>
          <p:spPr>
            <a:xfrm>
              <a:off x="2757999" y="5483081"/>
              <a:ext cx="589466" cy="596858"/>
            </a:xfrm>
            <a:prstGeom prst="octagon">
              <a:avLst/>
            </a:prstGeom>
            <a:solidFill>
              <a:srgbClr val="C0504D"/>
            </a:soli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Calibri"/>
                  <a:ea typeface="+mn-ea"/>
                  <a:cs typeface="+mn-cs"/>
                </a:rPr>
                <a:t> </a:t>
              </a:r>
            </a:p>
          </p:txBody>
        </p:sp>
        <p:sp>
          <p:nvSpPr>
            <p:cNvPr id="103" name="TextBox 102">
              <a:extLst>
                <a:ext uri="{FF2B5EF4-FFF2-40B4-BE49-F238E27FC236}">
                  <a16:creationId xmlns:a16="http://schemas.microsoft.com/office/drawing/2014/main" id="{F2C7AFD0-F968-694A-959C-F587A2AC19A2}"/>
                </a:ext>
              </a:extLst>
            </p:cNvPr>
            <p:cNvSpPr txBox="1"/>
            <p:nvPr/>
          </p:nvSpPr>
          <p:spPr>
            <a:xfrm>
              <a:off x="2819400" y="5587958"/>
              <a:ext cx="692813" cy="392835"/>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rPr>
                <a:t>1.1h</a:t>
              </a:r>
            </a:p>
          </p:txBody>
        </p:sp>
      </p:grpSp>
      <p:sp>
        <p:nvSpPr>
          <p:cNvPr id="106" name="Text Placeholder 1">
            <a:extLst>
              <a:ext uri="{FF2B5EF4-FFF2-40B4-BE49-F238E27FC236}">
                <a16:creationId xmlns:a16="http://schemas.microsoft.com/office/drawing/2014/main" id="{22F7BF9E-A8F6-1045-9E9B-572713B62C67}"/>
              </a:ext>
            </a:extLst>
          </p:cNvPr>
          <p:cNvSpPr txBox="1">
            <a:spLocks/>
          </p:cNvSpPr>
          <p:nvPr/>
        </p:nvSpPr>
        <p:spPr>
          <a:xfrm>
            <a:off x="1686801" y="381000"/>
            <a:ext cx="8817687"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indent="0" fontAlgn="base">
              <a:lnSpc>
                <a:spcPct val="110000"/>
              </a:lnSpc>
              <a:spcBef>
                <a:spcPct val="20000"/>
              </a:spcBef>
              <a:spcAft>
                <a:spcPct val="0"/>
              </a:spcAft>
              <a:buClr>
                <a:srgbClr val="0099FF"/>
              </a:buClr>
              <a:buSzPct val="75000"/>
              <a:buFont typeface="Times" pitchFamily="18" charset="0"/>
              <a:buNone/>
              <a:tabLst>
                <a:tab pos="1428750" algn="l"/>
              </a:tabLst>
              <a:defRPr sz="2400" b="1">
                <a:solidFill>
                  <a:srgbClr val="0D2B68"/>
                </a:solidFill>
                <a:ea typeface="MS PGothic" pitchFamily="34" charset="-128"/>
                <a:cs typeface="MS PGothic" pitchFamily="34" charset="-128"/>
              </a:defRPr>
            </a:lvl1pPr>
            <a:lvl2pPr marL="347663" indent="0" fontAlgn="base">
              <a:lnSpc>
                <a:spcPct val="110000"/>
              </a:lnSpc>
              <a:spcBef>
                <a:spcPct val="20000"/>
              </a:spcBef>
              <a:spcAft>
                <a:spcPct val="0"/>
              </a:spcAft>
              <a:buClr>
                <a:srgbClr val="0099FF"/>
              </a:buClr>
              <a:buSzPct val="75000"/>
              <a:buFont typeface="Times" pitchFamily="18" charset="0"/>
              <a:buNone/>
              <a:tabLst>
                <a:tab pos="1428750" algn="l"/>
              </a:tabLst>
              <a:defRPr sz="2400">
                <a:solidFill>
                  <a:srgbClr val="0D2B68"/>
                </a:solidFill>
                <a:ea typeface="MS PGothic" pitchFamily="34" charset="-128"/>
                <a:cs typeface="MS PGothic" pitchFamily="34" charset="-128"/>
              </a:defRPr>
            </a:lvl2pPr>
            <a:lvl3pPr marL="687387" indent="0" fontAlgn="base">
              <a:lnSpc>
                <a:spcPct val="110000"/>
              </a:lnSpc>
              <a:spcBef>
                <a:spcPct val="20000"/>
              </a:spcBef>
              <a:spcAft>
                <a:spcPct val="0"/>
              </a:spcAft>
              <a:buClr>
                <a:srgbClr val="0099FF"/>
              </a:buClr>
              <a:buSzPct val="75000"/>
              <a:buFont typeface="Times" pitchFamily="18" charset="0"/>
              <a:buNone/>
              <a:tabLst>
                <a:tab pos="1428750" algn="l"/>
              </a:tabLst>
              <a:defRPr sz="2400">
                <a:solidFill>
                  <a:srgbClr val="0D2B68"/>
                </a:solidFill>
                <a:ea typeface="MS PGothic" pitchFamily="34" charset="-128"/>
                <a:cs typeface="Geneva" pitchFamily="-112" charset="-128"/>
              </a:defRPr>
            </a:lvl3pPr>
            <a:lvl4pPr marL="1027113" indent="0" fontAlgn="base">
              <a:lnSpc>
                <a:spcPct val="110000"/>
              </a:lnSpc>
              <a:spcBef>
                <a:spcPct val="20000"/>
              </a:spcBef>
              <a:spcAft>
                <a:spcPct val="0"/>
              </a:spcAft>
              <a:buClr>
                <a:srgbClr val="0099FF"/>
              </a:buClr>
              <a:buSzPct val="75000"/>
              <a:buFont typeface="Times" pitchFamily="18" charset="0"/>
              <a:buNone/>
              <a:tabLst>
                <a:tab pos="1428750" algn="l"/>
              </a:tabLst>
              <a:defRPr sz="2100">
                <a:solidFill>
                  <a:srgbClr val="0D2B68"/>
                </a:solidFill>
                <a:ea typeface="Geneva" pitchFamily="-108" charset="-128"/>
              </a:defRPr>
            </a:lvl4pPr>
            <a:lvl5pPr marL="1312863" indent="0" fontAlgn="base">
              <a:lnSpc>
                <a:spcPct val="110000"/>
              </a:lnSpc>
              <a:spcBef>
                <a:spcPct val="20000"/>
              </a:spcBef>
              <a:spcAft>
                <a:spcPct val="0"/>
              </a:spcAft>
              <a:buClr>
                <a:srgbClr val="0099FF"/>
              </a:buClr>
              <a:buSzPct val="75000"/>
              <a:buFont typeface="Times" pitchFamily="18" charset="0"/>
              <a:buNone/>
              <a:tabLst>
                <a:tab pos="1428750" algn="l"/>
              </a:tabLst>
              <a:defRPr sz="2100">
                <a:solidFill>
                  <a:srgbClr val="0D2B68"/>
                </a:solidFill>
                <a:ea typeface="ヒラギノ角ゴ Pro W3" pitchFamily="26" charset="-128"/>
                <a:cs typeface="ヒラギノ角ゴ Pro W3" pitchFamily="26" charset="-128"/>
              </a:defRPr>
            </a:lvl5pPr>
            <a:lvl6pPr marL="19383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6pPr>
            <a:lvl7pPr marL="23955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7pPr>
            <a:lvl8pPr marL="28527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8pPr>
            <a:lvl9pPr marL="3309938" indent="-168275" fontAlgn="base">
              <a:lnSpc>
                <a:spcPct val="110000"/>
              </a:lnSpc>
              <a:spcBef>
                <a:spcPct val="20000"/>
              </a:spcBef>
              <a:spcAft>
                <a:spcPct val="0"/>
              </a:spcAft>
              <a:buClr>
                <a:srgbClr val="0099FF"/>
              </a:buClr>
              <a:buSzPct val="75000"/>
              <a:buFont typeface="Times" pitchFamily="-112" charset="0"/>
              <a:buChar char="•"/>
              <a:tabLst>
                <a:tab pos="1428750" algn="l"/>
              </a:tabLst>
              <a:defRPr sz="2100">
                <a:ea typeface="Geneva" pitchFamily="-112" charset="-128"/>
              </a:defRPr>
            </a:lvl9pPr>
          </a:lstStyle>
          <a:p>
            <a:r>
              <a:rPr lang="en-US" dirty="0"/>
              <a:t>Don’t be smarter than the cat – Password Strength</a:t>
            </a:r>
          </a:p>
        </p:txBody>
      </p:sp>
    </p:spTree>
    <p:extLst>
      <p:ext uri="{BB962C8B-B14F-4D97-AF65-F5344CB8AC3E}">
        <p14:creationId xmlns:p14="http://schemas.microsoft.com/office/powerpoint/2010/main" val="395661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EA8AB7-2F35-454E-B357-B2A3D4B35E17}"/>
              </a:ext>
            </a:extLst>
          </p:cNvPr>
          <p:cNvSpPr>
            <a:spLocks noGrp="1"/>
          </p:cNvSpPr>
          <p:nvPr>
            <p:ph type="body" sz="quarter" idx="10"/>
          </p:nvPr>
        </p:nvSpPr>
        <p:spPr/>
        <p:txBody>
          <a:bodyPr/>
          <a:lstStyle/>
          <a:p>
            <a:r>
              <a:rPr lang="en-US" dirty="0"/>
              <a:t>Don’t be smarter than the cat – </a:t>
            </a:r>
            <a:r>
              <a:rPr lang="en-US" dirty="0" err="1"/>
              <a:t>WiFi</a:t>
            </a:r>
            <a:r>
              <a:rPr lang="en-US" dirty="0"/>
              <a:t> Pineapple</a:t>
            </a:r>
          </a:p>
        </p:txBody>
      </p:sp>
      <p:sp>
        <p:nvSpPr>
          <p:cNvPr id="3" name="Text Placeholder 2">
            <a:extLst>
              <a:ext uri="{FF2B5EF4-FFF2-40B4-BE49-F238E27FC236}">
                <a16:creationId xmlns:a16="http://schemas.microsoft.com/office/drawing/2014/main" id="{4F089484-CCB4-A743-B7A6-6BAA0586560B}"/>
              </a:ext>
            </a:extLst>
          </p:cNvPr>
          <p:cNvSpPr>
            <a:spLocks noGrp="1"/>
          </p:cNvSpPr>
          <p:nvPr>
            <p:ph type="body" sz="quarter" idx="11"/>
          </p:nvPr>
        </p:nvSpPr>
        <p:spPr/>
        <p:txBody>
          <a:bodyPr/>
          <a:lstStyle/>
          <a:p>
            <a:pPr marL="57150" indent="0">
              <a:buNone/>
            </a:pPr>
            <a:r>
              <a:rPr lang="en-US" sz="2000" b="1" dirty="0"/>
              <a:t>EXAMPLE EXERCISE</a:t>
            </a:r>
          </a:p>
          <a:p>
            <a:r>
              <a:rPr lang="en-US" sz="2000" dirty="0"/>
              <a:t>Run the </a:t>
            </a:r>
            <a:r>
              <a:rPr lang="en-US" sz="2000" dirty="0" err="1"/>
              <a:t>WiFi</a:t>
            </a:r>
            <a:r>
              <a:rPr lang="en-US" sz="2000" dirty="0"/>
              <a:t> Pineapple.  </a:t>
            </a:r>
          </a:p>
          <a:p>
            <a:r>
              <a:rPr lang="en-US" sz="2000" dirty="0"/>
              <a:t>Have people view available </a:t>
            </a:r>
            <a:r>
              <a:rPr lang="en-US" sz="2000" dirty="0" err="1"/>
              <a:t>WiFi</a:t>
            </a:r>
            <a:r>
              <a:rPr lang="en-US" sz="2000" dirty="0"/>
              <a:t> networks on their phones.</a:t>
            </a:r>
          </a:p>
          <a:p>
            <a:r>
              <a:rPr lang="en-US" sz="2000" dirty="0"/>
              <a:t>Explain:</a:t>
            </a:r>
          </a:p>
          <a:p>
            <a:pPr lvl="1"/>
            <a:r>
              <a:rPr lang="en-US" dirty="0"/>
              <a:t>The reason the </a:t>
            </a:r>
            <a:r>
              <a:rPr lang="en-US" dirty="0" err="1"/>
              <a:t>WiFi</a:t>
            </a:r>
            <a:r>
              <a:rPr lang="en-US" dirty="0"/>
              <a:t> networks are available</a:t>
            </a:r>
          </a:p>
          <a:p>
            <a:pPr lvl="1"/>
            <a:r>
              <a:rPr lang="en-US" dirty="0"/>
              <a:t>How the insecure network SSIDs can be used against you</a:t>
            </a:r>
          </a:p>
          <a:p>
            <a:pPr lvl="1"/>
            <a:endParaRPr lang="en-US" dirty="0"/>
          </a:p>
          <a:p>
            <a:pPr lvl="1"/>
            <a:endParaRPr lang="en-US" dirty="0"/>
          </a:p>
          <a:p>
            <a:pPr marL="57150" indent="0">
              <a:buNone/>
            </a:pPr>
            <a:r>
              <a:rPr lang="en-US" sz="2000" dirty="0" err="1"/>
              <a:t>WiFi</a:t>
            </a:r>
            <a:r>
              <a:rPr lang="en-US" sz="2000" dirty="0"/>
              <a:t> Pineapple - </a:t>
            </a:r>
            <a:r>
              <a:rPr lang="en-US" sz="2000" dirty="0">
                <a:hlinkClick r:id="rId3"/>
              </a:rPr>
              <a:t>https://shop.hak5.org/products/wifi-pineapple</a:t>
            </a:r>
            <a:r>
              <a:rPr lang="en-US" sz="2000" dirty="0"/>
              <a:t> </a:t>
            </a:r>
            <a:endParaRPr lang="en-US" dirty="0"/>
          </a:p>
          <a:p>
            <a:pPr marL="347663" lvl="1" indent="0">
              <a:buNone/>
            </a:pPr>
            <a:endParaRPr lang="en-US" dirty="0"/>
          </a:p>
        </p:txBody>
      </p:sp>
      <p:pic>
        <p:nvPicPr>
          <p:cNvPr id="5" name="Picture 4">
            <a:extLst>
              <a:ext uri="{FF2B5EF4-FFF2-40B4-BE49-F238E27FC236}">
                <a16:creationId xmlns:a16="http://schemas.microsoft.com/office/drawing/2014/main" id="{B4AD504C-0028-A14E-B773-67DFEDA5B6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96144" y="384048"/>
            <a:ext cx="1499616" cy="1499616"/>
          </a:xfrm>
          <a:prstGeom prst="rect">
            <a:avLst/>
          </a:prstGeom>
        </p:spPr>
      </p:pic>
      <p:pic>
        <p:nvPicPr>
          <p:cNvPr id="11266" name="Picture 2">
            <a:extLst>
              <a:ext uri="{FF2B5EF4-FFF2-40B4-BE49-F238E27FC236}">
                <a16:creationId xmlns:a16="http://schemas.microsoft.com/office/drawing/2014/main" id="{65032AD6-E0C1-D048-9E08-94779A967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0400" y="236220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441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66AB56C-8FC1-EF42-9331-503620EF2C95}"/>
              </a:ext>
            </a:extLst>
          </p:cNvPr>
          <p:cNvPicPr>
            <a:picLocks noGrp="1" noChangeAspect="1" noChangeArrowheads="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6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305AA-90BB-D748-B9EE-F28DD24E840C}"/>
              </a:ext>
            </a:extLst>
          </p:cNvPr>
          <p:cNvSpPr>
            <a:spLocks noGrp="1"/>
          </p:cNvSpPr>
          <p:nvPr>
            <p:ph type="body" sz="quarter" idx="10"/>
          </p:nvPr>
        </p:nvSpPr>
        <p:spPr>
          <a:xfrm>
            <a:off x="402512" y="381000"/>
            <a:ext cx="10494088" cy="533400"/>
          </a:xfrm>
        </p:spPr>
        <p:txBody>
          <a:bodyPr/>
          <a:lstStyle/>
          <a:p>
            <a:r>
              <a:rPr lang="en-US" dirty="0"/>
              <a:t>Don’t be smarter than the cat – Bash Bunny</a:t>
            </a:r>
          </a:p>
          <a:p>
            <a:endParaRPr lang="en-US" dirty="0"/>
          </a:p>
        </p:txBody>
      </p:sp>
      <p:sp>
        <p:nvSpPr>
          <p:cNvPr id="3" name="Text Placeholder 2">
            <a:extLst>
              <a:ext uri="{FF2B5EF4-FFF2-40B4-BE49-F238E27FC236}">
                <a16:creationId xmlns:a16="http://schemas.microsoft.com/office/drawing/2014/main" id="{11D02643-2C6F-2D41-8B7F-C4BF8B23131E}"/>
              </a:ext>
            </a:extLst>
          </p:cNvPr>
          <p:cNvSpPr>
            <a:spLocks noGrp="1"/>
          </p:cNvSpPr>
          <p:nvPr>
            <p:ph type="body" sz="quarter" idx="11"/>
          </p:nvPr>
        </p:nvSpPr>
        <p:spPr>
          <a:xfrm>
            <a:off x="402514" y="1066800"/>
            <a:ext cx="9274886" cy="5257800"/>
          </a:xfrm>
        </p:spPr>
        <p:txBody>
          <a:bodyPr/>
          <a:lstStyle/>
          <a:p>
            <a:pPr marL="0" indent="0">
              <a:buNone/>
            </a:pPr>
            <a:r>
              <a:rPr lang="en-US" sz="2000" b="1" dirty="0"/>
              <a:t>EXAMPLE EXERCISE</a:t>
            </a:r>
          </a:p>
          <a:p>
            <a:pPr marL="0" indent="0">
              <a:buNone/>
            </a:pPr>
            <a:r>
              <a:rPr lang="en-US" sz="2000" dirty="0"/>
              <a:t>During conferences, the team uses several Bash Bunny devices with custom payloads to change wallpapers of conference attendees’ unattended (and unlocked) laptops and explain the need for device security.   </a:t>
            </a:r>
          </a:p>
          <a:p>
            <a:pPr marL="0" indent="0">
              <a:buNone/>
            </a:pPr>
            <a:endParaRPr lang="en-US" sz="2000" dirty="0">
              <a:hlinkClick r:id="rId3"/>
            </a:endParaRPr>
          </a:p>
          <a:p>
            <a:pPr marL="0" indent="0">
              <a:buNone/>
            </a:pPr>
            <a:r>
              <a:rPr lang="en-US" sz="2000" dirty="0"/>
              <a:t>Bash Bunny – </a:t>
            </a:r>
            <a:r>
              <a:rPr lang="en-US" sz="2000" dirty="0">
                <a:hlinkClick r:id="rId3"/>
              </a:rPr>
              <a:t>https://shop.hak5.org/products/bash-bunny</a:t>
            </a:r>
            <a:r>
              <a:rPr lang="en-US" sz="2000" dirty="0"/>
              <a:t> </a:t>
            </a:r>
          </a:p>
          <a:p>
            <a:pPr marL="0" indent="0">
              <a:buNone/>
            </a:pPr>
            <a:endParaRPr lang="en-US" sz="2000" dirty="0"/>
          </a:p>
          <a:p>
            <a:pPr marL="0" indent="0">
              <a:buNone/>
            </a:pPr>
            <a:endParaRPr lang="en-US" sz="2000" dirty="0"/>
          </a:p>
          <a:p>
            <a:pPr marL="0" indent="0">
              <a:buNone/>
            </a:pPr>
            <a:r>
              <a:rPr lang="en-US" sz="2000" dirty="0"/>
              <a:t>My custom Bash Bunny payloads are in the official payload repo at:</a:t>
            </a:r>
          </a:p>
          <a:p>
            <a:pPr marL="0" indent="0">
              <a:buNone/>
            </a:pPr>
            <a:r>
              <a:rPr lang="en-US" sz="2000" dirty="0">
                <a:hlinkClick r:id="rId4"/>
              </a:rPr>
              <a:t>https://github.com/hak5/bashbunny-payloads/tree/master/payloads/library</a:t>
            </a:r>
            <a:r>
              <a:rPr lang="en-US" sz="2000" dirty="0"/>
              <a:t> </a:t>
            </a:r>
          </a:p>
          <a:p>
            <a:pPr lvl="1"/>
            <a:r>
              <a:rPr lang="en-US" sz="1400" dirty="0"/>
              <a:t>prank/R4Z-ThemeChanger</a:t>
            </a:r>
          </a:p>
          <a:p>
            <a:pPr lvl="1"/>
            <a:r>
              <a:rPr lang="en-US" sz="1400" dirty="0"/>
              <a:t>execution/R4Z-VBScript</a:t>
            </a:r>
          </a:p>
          <a:p>
            <a:pPr lvl="1"/>
            <a:r>
              <a:rPr lang="en-US" sz="1400" dirty="0" err="1"/>
              <a:t>remote_access</a:t>
            </a:r>
            <a:r>
              <a:rPr lang="en-US" sz="1400" dirty="0"/>
              <a:t>/R4Z-MacReverseShell</a:t>
            </a:r>
          </a:p>
          <a:p>
            <a:pPr lvl="1"/>
            <a:r>
              <a:rPr lang="en-US" sz="1400" dirty="0" err="1"/>
              <a:t>remote_access</a:t>
            </a:r>
            <a:r>
              <a:rPr lang="en-US" sz="1400" dirty="0"/>
              <a:t>/R4Z-ReverseShell</a:t>
            </a:r>
          </a:p>
        </p:txBody>
      </p:sp>
      <p:pic>
        <p:nvPicPr>
          <p:cNvPr id="6" name="Picture 5">
            <a:extLst>
              <a:ext uri="{FF2B5EF4-FFF2-40B4-BE49-F238E27FC236}">
                <a16:creationId xmlns:a16="http://schemas.microsoft.com/office/drawing/2014/main" id="{3791F608-F99C-BB4C-9909-5E26D140AD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02091" y="438635"/>
            <a:ext cx="2493818" cy="1396538"/>
          </a:xfrm>
          <a:prstGeom prst="rect">
            <a:avLst/>
          </a:prstGeom>
        </p:spPr>
      </p:pic>
      <p:pic>
        <p:nvPicPr>
          <p:cNvPr id="5" name="Picture 4">
            <a:extLst>
              <a:ext uri="{FF2B5EF4-FFF2-40B4-BE49-F238E27FC236}">
                <a16:creationId xmlns:a16="http://schemas.microsoft.com/office/drawing/2014/main" id="{4C6DA9B0-7003-BE49-8CDF-A4F244A8C4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4200" y="236220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976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ADCA3DE-ED40-F647-B1B9-D37E1843389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5989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Things I have learned as a cat trainer:</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a:xfrm>
            <a:off x="1687513" y="914400"/>
            <a:ext cx="8816975" cy="2121408"/>
          </a:xfrm>
        </p:spPr>
        <p:txBody>
          <a:bodyPr/>
          <a:lstStyle/>
          <a:p>
            <a:pPr marL="0" indent="0">
              <a:buNone/>
            </a:pPr>
            <a:endParaRPr lang="en-US" sz="2000" dirty="0"/>
          </a:p>
          <a:p>
            <a:r>
              <a:rPr lang="en-US" sz="2000" dirty="0"/>
              <a:t>Cats have different personalities – tailor the message</a:t>
            </a:r>
          </a:p>
          <a:p>
            <a:r>
              <a:rPr lang="en-US" sz="2000" dirty="0"/>
              <a:t>Cats have different backgrounds – tailor the approach</a:t>
            </a:r>
          </a:p>
          <a:p>
            <a:r>
              <a:rPr lang="en-US" sz="2000" dirty="0"/>
              <a:t>Cats have different interests – tailor the delivery</a:t>
            </a:r>
          </a:p>
          <a:p>
            <a:pPr marL="0" indent="0">
              <a:buNone/>
            </a:pPr>
            <a:endParaRPr lang="en-US" sz="2000" dirty="0"/>
          </a:p>
        </p:txBody>
      </p:sp>
      <p:pic>
        <p:nvPicPr>
          <p:cNvPr id="13314" name="Picture 2">
            <a:extLst>
              <a:ext uri="{FF2B5EF4-FFF2-40B4-BE49-F238E27FC236}">
                <a16:creationId xmlns:a16="http://schemas.microsoft.com/office/drawing/2014/main" id="{4A9E595A-7F95-784E-8250-EABF8E407C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44" y="304596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238218D4-B202-2740-BA2A-7626EBCE5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644" y="3429000"/>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BB76FB4-B58D-914B-B3DD-5CF08889A9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200" y="3366008"/>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EF703780-B04B-E241-819B-47A1787CA6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7629" y="375920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a:extLst>
              <a:ext uri="{FF2B5EF4-FFF2-40B4-BE49-F238E27FC236}">
                <a16:creationId xmlns:a16="http://schemas.microsoft.com/office/drawing/2014/main" id="{5A3D52A4-E6DD-C94F-BE71-62C533E47C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200" y="4586387"/>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E4EEADD3-2E7A-1A48-B628-66B8FB4BC7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6015" y="4559464"/>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B721C7CF-A371-6449-B691-9F1D16154A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876" y="4991608"/>
            <a:ext cx="1498600" cy="149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271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Recap</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a:xfrm>
            <a:off x="1705681" y="914400"/>
            <a:ext cx="10105319" cy="2895600"/>
          </a:xfrm>
        </p:spPr>
        <p:txBody>
          <a:bodyPr/>
          <a:lstStyle/>
          <a:p>
            <a:pPr marL="0" indent="0">
              <a:buNone/>
            </a:pPr>
            <a:r>
              <a:rPr lang="en-US" sz="2000" dirty="0"/>
              <a:t>Hopefully you can now:</a:t>
            </a:r>
          </a:p>
          <a:p>
            <a:r>
              <a:rPr lang="en-US" sz="2000" b="1" dirty="0"/>
              <a:t>Find what the cat likes</a:t>
            </a:r>
            <a:r>
              <a:rPr lang="en-US" sz="2000" dirty="0"/>
              <a:t> by focusing on the right priorities.  </a:t>
            </a:r>
          </a:p>
          <a:p>
            <a:endParaRPr lang="en-US" sz="2000" dirty="0"/>
          </a:p>
          <a:p>
            <a:r>
              <a:rPr lang="en-US" sz="2000" b="1" dirty="0"/>
              <a:t>Keep the cat’s attention </a:t>
            </a:r>
            <a:r>
              <a:rPr lang="en-US" sz="2000" dirty="0"/>
              <a:t>by engaging them in meaningful ways.</a:t>
            </a:r>
          </a:p>
          <a:p>
            <a:endParaRPr lang="en-US" sz="2000" dirty="0"/>
          </a:p>
          <a:p>
            <a:r>
              <a:rPr lang="en-US" sz="2000" b="1" dirty="0"/>
              <a:t>Don’t be smarter than the cat</a:t>
            </a:r>
            <a:r>
              <a:rPr lang="en-US" sz="2000" dirty="0"/>
              <a:t> by simplifying the complex.</a:t>
            </a:r>
          </a:p>
        </p:txBody>
      </p:sp>
      <p:pic>
        <p:nvPicPr>
          <p:cNvPr id="16386" name="Picture 2">
            <a:extLst>
              <a:ext uri="{FF2B5EF4-FFF2-40B4-BE49-F238E27FC236}">
                <a16:creationId xmlns:a16="http://schemas.microsoft.com/office/drawing/2014/main" id="{82B0D05C-76FB-F84D-8B38-19B3DD795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2" y="46482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387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979C0D-8407-BE41-90BE-A458BA8004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12" y="-114300"/>
            <a:ext cx="12217823" cy="7086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A7D135-C1F5-EA4F-AA4B-9ABB596B3B6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2200" y="1140787"/>
            <a:ext cx="2209800" cy="1907213"/>
          </a:xfrm>
          <a:prstGeom prst="rect">
            <a:avLst/>
          </a:prstGeom>
        </p:spPr>
      </p:pic>
      <p:sp>
        <p:nvSpPr>
          <p:cNvPr id="12" name="Oval 11">
            <a:extLst>
              <a:ext uri="{FF2B5EF4-FFF2-40B4-BE49-F238E27FC236}">
                <a16:creationId xmlns:a16="http://schemas.microsoft.com/office/drawing/2014/main" id="{D606A23B-F89D-F446-9662-DB43974E553A}"/>
              </a:ext>
            </a:extLst>
          </p:cNvPr>
          <p:cNvSpPr>
            <a:spLocks noChangeAspect="1"/>
          </p:cNvSpPr>
          <p:nvPr/>
        </p:nvSpPr>
        <p:spPr>
          <a:xfrm>
            <a:off x="6903720" y="3017520"/>
            <a:ext cx="731520" cy="731520"/>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8D660751-F3E3-E242-B645-189472D7E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260" y="4713611"/>
            <a:ext cx="1473200"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D5434506-ECB0-A44A-9C8D-686BE45ED4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6400" y="47244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8A86A4F8-D6B7-564D-B57C-3D2DC759B9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78340" y="4582340"/>
            <a:ext cx="1473200" cy="14732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722ACFBE-3D39-7749-AABA-0AE45CF6DE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47244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87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Training Cats: </a:t>
            </a:r>
            <a:r>
              <a:rPr lang="en-US" i="1" dirty="0"/>
              <a:t>Presenting Security to Senior Management</a:t>
            </a:r>
            <a:r>
              <a:rPr lang="en-US" dirty="0"/>
              <a:t>.</a:t>
            </a:r>
          </a:p>
          <a:p>
            <a:endParaRPr lang="en-US" dirty="0"/>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a:xfrm>
            <a:off x="1687513" y="914400"/>
            <a:ext cx="8816975" cy="5257800"/>
          </a:xfrm>
        </p:spPr>
        <p:txBody>
          <a:bodyPr/>
          <a:lstStyle/>
          <a:p>
            <a:pPr marL="0" indent="0">
              <a:buNone/>
            </a:pPr>
            <a:r>
              <a:rPr lang="en-US" sz="2000" b="1" dirty="0"/>
              <a:t>Goals</a:t>
            </a:r>
          </a:p>
          <a:p>
            <a:r>
              <a:rPr lang="en-US" sz="2000" dirty="0"/>
              <a:t>Gain buy-in from the top</a:t>
            </a:r>
          </a:p>
          <a:p>
            <a:r>
              <a:rPr lang="en-US" sz="2000" dirty="0"/>
              <a:t>Reach a challenging audience</a:t>
            </a:r>
          </a:p>
          <a:p>
            <a:r>
              <a:rPr lang="en-US" sz="2000" dirty="0"/>
              <a:t>Improve Security for the company</a:t>
            </a:r>
          </a:p>
          <a:p>
            <a:pPr marL="0" indent="0">
              <a:buNone/>
            </a:pPr>
            <a:endParaRPr lang="en-US" sz="2000" dirty="0"/>
          </a:p>
          <a:p>
            <a:pPr marL="0" indent="0">
              <a:buNone/>
            </a:pPr>
            <a:r>
              <a:rPr lang="en-US" sz="2000" b="1" dirty="0"/>
              <a:t>Methods</a:t>
            </a:r>
          </a:p>
          <a:p>
            <a:r>
              <a:rPr lang="en-US" sz="2000" b="1" dirty="0"/>
              <a:t>Find what the cat likes</a:t>
            </a:r>
            <a:r>
              <a:rPr lang="en-US" sz="2000" dirty="0"/>
              <a:t>, it will help you focus on the right priorities. </a:t>
            </a:r>
          </a:p>
          <a:p>
            <a:r>
              <a:rPr lang="en-US" sz="2000" b="1" dirty="0"/>
              <a:t>Keep the cat’s attention </a:t>
            </a:r>
            <a:r>
              <a:rPr lang="en-US" sz="2000" dirty="0"/>
              <a:t>by engaging them in meaningful ways.  </a:t>
            </a:r>
          </a:p>
          <a:p>
            <a:r>
              <a:rPr lang="en-US" sz="2000" b="1" dirty="0"/>
              <a:t>Don’t be smarter than the cat</a:t>
            </a:r>
            <a:r>
              <a:rPr lang="en-US" sz="2000" dirty="0"/>
              <a:t>! Everyone knows cats want to be smarter than you!</a:t>
            </a:r>
          </a:p>
          <a:p>
            <a:pPr marL="0" indent="0">
              <a:buNone/>
            </a:pPr>
            <a:endParaRPr lang="en-US" sz="2000" dirty="0"/>
          </a:p>
        </p:txBody>
      </p:sp>
      <p:pic>
        <p:nvPicPr>
          <p:cNvPr id="21506" name="Picture 2">
            <a:extLst>
              <a:ext uri="{FF2B5EF4-FFF2-40B4-BE49-F238E27FC236}">
                <a16:creationId xmlns:a16="http://schemas.microsoft.com/office/drawing/2014/main" id="{87267A8B-F3CB-B04A-8A6C-E0FE7084C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12954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2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EFC59C-F434-47D3-A7B3-654BE8B75A1B}"/>
              </a:ext>
            </a:extLst>
          </p:cNvPr>
          <p:cNvSpPr>
            <a:spLocks noGrp="1"/>
          </p:cNvSpPr>
          <p:nvPr>
            <p:ph type="body" sz="quarter" idx="12"/>
          </p:nvPr>
        </p:nvSpPr>
        <p:spPr/>
        <p:txBody>
          <a:bodyPr/>
          <a:lstStyle/>
          <a:p>
            <a:r>
              <a:rPr lang="en-US" dirty="0"/>
              <a:t>Methods</a:t>
            </a:r>
          </a:p>
        </p:txBody>
      </p:sp>
      <p:sp>
        <p:nvSpPr>
          <p:cNvPr id="3" name="Text Placeholder 2">
            <a:extLst>
              <a:ext uri="{FF2B5EF4-FFF2-40B4-BE49-F238E27FC236}">
                <a16:creationId xmlns:a16="http://schemas.microsoft.com/office/drawing/2014/main" id="{234546A0-A889-426F-B59A-8EA912750EA7}"/>
              </a:ext>
            </a:extLst>
          </p:cNvPr>
          <p:cNvSpPr>
            <a:spLocks noGrp="1"/>
          </p:cNvSpPr>
          <p:nvPr>
            <p:ph type="body" sz="quarter" idx="13"/>
          </p:nvPr>
        </p:nvSpPr>
        <p:spPr/>
        <p:txBody>
          <a:bodyPr/>
          <a:lstStyle/>
          <a:p>
            <a:r>
              <a:rPr lang="en-US" b="1" dirty="0"/>
              <a:t>Find what the cat likes: Focus on (Security) Priorities</a:t>
            </a:r>
          </a:p>
          <a:p>
            <a:endParaRPr lang="en-US" b="1" dirty="0"/>
          </a:p>
          <a:p>
            <a:r>
              <a:rPr lang="en-US" dirty="0"/>
              <a:t>Keep the cat’s attention: Engage Your Audience</a:t>
            </a:r>
          </a:p>
          <a:p>
            <a:endParaRPr lang="en-US" dirty="0"/>
          </a:p>
          <a:p>
            <a:r>
              <a:rPr lang="en-US" dirty="0"/>
              <a:t>Don’t be smarter than the cat: Simplify the Complex</a:t>
            </a:r>
          </a:p>
        </p:txBody>
      </p:sp>
    </p:spTree>
    <p:extLst>
      <p:ext uri="{BB962C8B-B14F-4D97-AF65-F5344CB8AC3E}">
        <p14:creationId xmlns:p14="http://schemas.microsoft.com/office/powerpoint/2010/main" val="361266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B377D-52FC-2345-82E8-1DD31E700873}"/>
              </a:ext>
            </a:extLst>
          </p:cNvPr>
          <p:cNvSpPr>
            <a:spLocks noGrp="1"/>
          </p:cNvSpPr>
          <p:nvPr>
            <p:ph type="body" sz="quarter" idx="12"/>
          </p:nvPr>
        </p:nvSpPr>
        <p:spPr/>
        <p:txBody>
          <a:bodyPr/>
          <a:lstStyle/>
          <a:p>
            <a:r>
              <a:rPr lang="en-US" dirty="0"/>
              <a:t>Find what the cat likes: Focus on (Security) Priorities</a:t>
            </a:r>
          </a:p>
        </p:txBody>
      </p:sp>
      <p:sp>
        <p:nvSpPr>
          <p:cNvPr id="3" name="Text Placeholder 2">
            <a:extLst>
              <a:ext uri="{FF2B5EF4-FFF2-40B4-BE49-F238E27FC236}">
                <a16:creationId xmlns:a16="http://schemas.microsoft.com/office/drawing/2014/main" id="{CBCDB3BF-4F92-E94C-8818-E76149DCE739}"/>
              </a:ext>
            </a:extLst>
          </p:cNvPr>
          <p:cNvSpPr>
            <a:spLocks noGrp="1"/>
          </p:cNvSpPr>
          <p:nvPr>
            <p:ph type="body" sz="quarter" idx="13"/>
          </p:nvPr>
        </p:nvSpPr>
        <p:spPr>
          <a:xfrm>
            <a:off x="685800" y="1066800"/>
            <a:ext cx="10515600" cy="5257800"/>
          </a:xfrm>
        </p:spPr>
        <p:txBody>
          <a:bodyPr/>
          <a:lstStyle/>
          <a:p>
            <a:r>
              <a:rPr lang="en-US" dirty="0"/>
              <a:t>Identify the priorities of the audience.  </a:t>
            </a:r>
          </a:p>
          <a:p>
            <a:r>
              <a:rPr lang="en-US" dirty="0"/>
              <a:t>Translate any business priorities into security priorities. </a:t>
            </a:r>
          </a:p>
          <a:p>
            <a:r>
              <a:rPr lang="en-US" dirty="0"/>
              <a:t>CIO vs. CISO vs. CEO vs. COO will be different</a:t>
            </a:r>
          </a:p>
          <a:p>
            <a:pPr marL="0" indent="0">
              <a:buNone/>
            </a:pPr>
            <a:endParaRPr lang="en-US" sz="1200" dirty="0"/>
          </a:p>
          <a:p>
            <a:pPr marL="0" indent="0">
              <a:buNone/>
            </a:pPr>
            <a:r>
              <a:rPr lang="en-US" dirty="0"/>
              <a:t>Common topics are: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Once the topic is chosen, find a way to present it in a way that is relatable.  </a:t>
            </a:r>
          </a:p>
          <a:p>
            <a:pPr marL="0" indent="0">
              <a:buNone/>
            </a:pPr>
            <a:endParaRPr lang="en-US" dirty="0"/>
          </a:p>
          <a:p>
            <a:pPr marL="0" indent="0" algn="ctr">
              <a:buNone/>
            </a:pPr>
            <a:endParaRPr lang="en-US" dirty="0"/>
          </a:p>
          <a:p>
            <a:endParaRPr lang="en-US" dirty="0"/>
          </a:p>
        </p:txBody>
      </p:sp>
      <p:graphicFrame>
        <p:nvGraphicFramePr>
          <p:cNvPr id="4" name="Table 3">
            <a:extLst>
              <a:ext uri="{FF2B5EF4-FFF2-40B4-BE49-F238E27FC236}">
                <a16:creationId xmlns:a16="http://schemas.microsoft.com/office/drawing/2014/main" id="{CAA7D712-CA95-D74A-AE61-B00E9E0D9778}"/>
              </a:ext>
            </a:extLst>
          </p:cNvPr>
          <p:cNvGraphicFramePr>
            <a:graphicFrameLocks noGrp="1"/>
          </p:cNvGraphicFramePr>
          <p:nvPr>
            <p:extLst>
              <p:ext uri="{D42A27DB-BD31-4B8C-83A1-F6EECF244321}">
                <p14:modId xmlns:p14="http://schemas.microsoft.com/office/powerpoint/2010/main" val="4169419225"/>
              </p:ext>
            </p:extLst>
          </p:nvPr>
        </p:nvGraphicFramePr>
        <p:xfrm>
          <a:off x="2031644" y="3200400"/>
          <a:ext cx="8128000" cy="1854200"/>
        </p:xfrm>
        <a:graphic>
          <a:graphicData uri="http://schemas.openxmlformats.org/drawingml/2006/table">
            <a:tbl>
              <a:tblPr firstRow="1" bandRow="1">
                <a:tableStyleId>{5C22544A-7EE6-4342-B048-85BDC9FD1C3A}</a:tableStyleId>
              </a:tblPr>
              <a:tblGrid>
                <a:gridCol w="3759556">
                  <a:extLst>
                    <a:ext uri="{9D8B030D-6E8A-4147-A177-3AD203B41FA5}">
                      <a16:colId xmlns:a16="http://schemas.microsoft.com/office/drawing/2014/main" val="3315932746"/>
                    </a:ext>
                  </a:extLst>
                </a:gridCol>
                <a:gridCol w="4368444">
                  <a:extLst>
                    <a:ext uri="{9D8B030D-6E8A-4147-A177-3AD203B41FA5}">
                      <a16:colId xmlns:a16="http://schemas.microsoft.com/office/drawing/2014/main" val="1380896889"/>
                    </a:ext>
                  </a:extLst>
                </a:gridCol>
              </a:tblGrid>
              <a:tr h="370840">
                <a:tc>
                  <a:txBody>
                    <a:bodyPr/>
                    <a:lstStyle/>
                    <a:p>
                      <a:r>
                        <a:rPr lang="en-US" dirty="0"/>
                        <a:t>Business</a:t>
                      </a:r>
                    </a:p>
                  </a:txBody>
                  <a:tcPr/>
                </a:tc>
                <a:tc>
                  <a:txBody>
                    <a:bodyPr/>
                    <a:lstStyle/>
                    <a:p>
                      <a:r>
                        <a:rPr lang="en-US" dirty="0"/>
                        <a:t>Security Translation </a:t>
                      </a:r>
                      <a:r>
                        <a:rPr lang="en-US" sz="1400" dirty="0"/>
                        <a:t>(not all-inclusive)</a:t>
                      </a:r>
                      <a:endParaRPr lang="en-US" dirty="0"/>
                    </a:p>
                  </a:txBody>
                  <a:tcPr/>
                </a:tc>
                <a:extLst>
                  <a:ext uri="{0D108BD9-81ED-4DB2-BD59-A6C34878D82A}">
                    <a16:rowId xmlns:a16="http://schemas.microsoft.com/office/drawing/2014/main" val="2268143606"/>
                  </a:ext>
                </a:extLst>
              </a:tr>
              <a:tr h="370840">
                <a:tc>
                  <a:txBody>
                    <a:bodyPr/>
                    <a:lstStyle/>
                    <a:p>
                      <a:r>
                        <a:rPr lang="en-US" dirty="0"/>
                        <a:t>Governance &amp; Compliance</a:t>
                      </a:r>
                    </a:p>
                  </a:txBody>
                  <a:tcPr/>
                </a:tc>
                <a:tc>
                  <a:txBody>
                    <a:bodyPr/>
                    <a:lstStyle/>
                    <a:p>
                      <a:r>
                        <a:rPr lang="en-US" dirty="0"/>
                        <a:t>Data Breaches, Phishing</a:t>
                      </a:r>
                    </a:p>
                  </a:txBody>
                  <a:tcPr/>
                </a:tc>
                <a:extLst>
                  <a:ext uri="{0D108BD9-81ED-4DB2-BD59-A6C34878D82A}">
                    <a16:rowId xmlns:a16="http://schemas.microsoft.com/office/drawing/2014/main" val="75762158"/>
                  </a:ext>
                </a:extLst>
              </a:tr>
              <a:tr h="370840">
                <a:tc>
                  <a:txBody>
                    <a:bodyPr/>
                    <a:lstStyle/>
                    <a:p>
                      <a:r>
                        <a:rPr lang="en-US" dirty="0"/>
                        <a:t>Employee Awareness</a:t>
                      </a:r>
                    </a:p>
                  </a:txBody>
                  <a:tcPr/>
                </a:tc>
                <a:tc>
                  <a:txBody>
                    <a:bodyPr/>
                    <a:lstStyle/>
                    <a:p>
                      <a:r>
                        <a:rPr lang="en-US" dirty="0"/>
                        <a:t>Device Security, Phishing, Ransomware</a:t>
                      </a:r>
                    </a:p>
                  </a:txBody>
                  <a:tcPr/>
                </a:tc>
                <a:extLst>
                  <a:ext uri="{0D108BD9-81ED-4DB2-BD59-A6C34878D82A}">
                    <a16:rowId xmlns:a16="http://schemas.microsoft.com/office/drawing/2014/main" val="4288117105"/>
                  </a:ext>
                </a:extLst>
              </a:tr>
              <a:tr h="370840">
                <a:tc>
                  <a:txBody>
                    <a:bodyPr/>
                    <a:lstStyle/>
                    <a:p>
                      <a:r>
                        <a:rPr lang="en-US" dirty="0"/>
                        <a:t>Privacy</a:t>
                      </a:r>
                    </a:p>
                  </a:txBody>
                  <a:tcPr/>
                </a:tc>
                <a:tc>
                  <a:txBody>
                    <a:bodyPr/>
                    <a:lstStyle/>
                    <a:p>
                      <a:r>
                        <a:rPr lang="en-US" dirty="0"/>
                        <a:t>Data Breaches, Phishing</a:t>
                      </a:r>
                    </a:p>
                  </a:txBody>
                  <a:tcPr/>
                </a:tc>
                <a:extLst>
                  <a:ext uri="{0D108BD9-81ED-4DB2-BD59-A6C34878D82A}">
                    <a16:rowId xmlns:a16="http://schemas.microsoft.com/office/drawing/2014/main" val="560872157"/>
                  </a:ext>
                </a:extLst>
              </a:tr>
              <a:tr h="370840">
                <a:tc>
                  <a:txBody>
                    <a:bodyPr/>
                    <a:lstStyle/>
                    <a:p>
                      <a:r>
                        <a:rPr lang="en-US" dirty="0"/>
                        <a:t>Corporate Travel</a:t>
                      </a:r>
                    </a:p>
                  </a:txBody>
                  <a:tcPr/>
                </a:tc>
                <a:tc>
                  <a:txBody>
                    <a:bodyPr/>
                    <a:lstStyle/>
                    <a:p>
                      <a:r>
                        <a:rPr lang="en-US" dirty="0"/>
                        <a:t>Device Security, Phishing</a:t>
                      </a:r>
                    </a:p>
                  </a:txBody>
                  <a:tcPr/>
                </a:tc>
                <a:extLst>
                  <a:ext uri="{0D108BD9-81ED-4DB2-BD59-A6C34878D82A}">
                    <a16:rowId xmlns:a16="http://schemas.microsoft.com/office/drawing/2014/main" val="1722119242"/>
                  </a:ext>
                </a:extLst>
              </a:tr>
            </a:tbl>
          </a:graphicData>
        </a:graphic>
      </p:graphicFrame>
      <p:pic>
        <p:nvPicPr>
          <p:cNvPr id="5" name="Picture 10">
            <a:extLst>
              <a:ext uri="{FF2B5EF4-FFF2-40B4-BE49-F238E27FC236}">
                <a16:creationId xmlns:a16="http://schemas.microsoft.com/office/drawing/2014/main" id="{C0F43700-14D8-3845-8A1C-9A96BD2E2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844" y="1320800"/>
            <a:ext cx="1625600" cy="16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0305AA-90BB-D748-B9EE-F28DD24E840C}"/>
              </a:ext>
            </a:extLst>
          </p:cNvPr>
          <p:cNvSpPr>
            <a:spLocks noGrp="1"/>
          </p:cNvSpPr>
          <p:nvPr>
            <p:ph type="body" sz="quarter" idx="10"/>
          </p:nvPr>
        </p:nvSpPr>
        <p:spPr>
          <a:xfrm>
            <a:off x="2590801" y="381000"/>
            <a:ext cx="9220201" cy="533400"/>
          </a:xfrm>
        </p:spPr>
        <p:txBody>
          <a:bodyPr/>
          <a:lstStyle/>
          <a:p>
            <a:r>
              <a:rPr lang="en-US" dirty="0"/>
              <a:t>Find what the cat likes: Generally, all cats like Phishing</a:t>
            </a:r>
          </a:p>
        </p:txBody>
      </p:sp>
      <p:sp>
        <p:nvSpPr>
          <p:cNvPr id="3" name="Text Placeholder 2">
            <a:extLst>
              <a:ext uri="{FF2B5EF4-FFF2-40B4-BE49-F238E27FC236}">
                <a16:creationId xmlns:a16="http://schemas.microsoft.com/office/drawing/2014/main" id="{11D02643-2C6F-2D41-8B7F-C4BF8B23131E}"/>
              </a:ext>
            </a:extLst>
          </p:cNvPr>
          <p:cNvSpPr>
            <a:spLocks noGrp="1"/>
          </p:cNvSpPr>
          <p:nvPr>
            <p:ph type="body" sz="quarter" idx="11"/>
          </p:nvPr>
        </p:nvSpPr>
        <p:spPr/>
        <p:txBody>
          <a:bodyPr/>
          <a:lstStyle/>
          <a:p>
            <a:pPr marL="0" indent="0">
              <a:buNone/>
            </a:pPr>
            <a:r>
              <a:rPr lang="en-US" sz="2000" b="1" dirty="0"/>
              <a:t>EXAMPLE EXERCISE</a:t>
            </a:r>
          </a:p>
          <a:p>
            <a:pPr marL="0" indent="0">
              <a:buNone/>
            </a:pPr>
            <a:r>
              <a:rPr lang="en-US" sz="2000" dirty="0"/>
              <a:t>We phish before conferences with Senior Management.</a:t>
            </a:r>
          </a:p>
          <a:p>
            <a:pPr marL="0" indent="0">
              <a:buNone/>
            </a:pPr>
            <a:r>
              <a:rPr lang="en-US" sz="2000" dirty="0"/>
              <a:t>Outline for the phishing campaigns:</a:t>
            </a:r>
          </a:p>
          <a:p>
            <a:pPr marL="457200" indent="-457200">
              <a:buFont typeface="+mj-lt"/>
              <a:buAutoNum type="arabicPeriod"/>
            </a:pPr>
            <a:r>
              <a:rPr lang="en-US" sz="2000" dirty="0"/>
              <a:t>Get alignment and approvals to phish</a:t>
            </a:r>
          </a:p>
          <a:p>
            <a:pPr marL="457200" indent="-457200">
              <a:buFont typeface="+mj-lt"/>
              <a:buAutoNum type="arabicPeriod"/>
            </a:pPr>
            <a:r>
              <a:rPr lang="en-US" sz="2000" dirty="0"/>
              <a:t>Coordinate with the SOC</a:t>
            </a:r>
          </a:p>
          <a:p>
            <a:pPr marL="457200" indent="-457200">
              <a:buFont typeface="+mj-lt"/>
              <a:buAutoNum type="arabicPeriod"/>
            </a:pPr>
            <a:r>
              <a:rPr lang="en-US" sz="2000" dirty="0"/>
              <a:t>Create a compelling phish</a:t>
            </a:r>
          </a:p>
          <a:p>
            <a:pPr marL="457200" indent="-457200">
              <a:buFont typeface="+mj-lt"/>
              <a:buAutoNum type="arabicPeriod"/>
            </a:pPr>
            <a:endParaRPr lang="en-US" sz="2000" dirty="0"/>
          </a:p>
          <a:p>
            <a:pPr marL="0" indent="0">
              <a:buNone/>
            </a:pPr>
            <a:r>
              <a:rPr lang="en-US" sz="2000" dirty="0"/>
              <a:t>Our go-to phish runs a PowerShell script that takes a screenshot of the laptop and a picture using the laptop webcam, then uploads those files to a server.  We scan the photos for sensitive information before playing them in front of people during our talk.</a:t>
            </a:r>
          </a:p>
          <a:p>
            <a:pPr marL="0" indent="0">
              <a:buNone/>
            </a:pPr>
            <a:endParaRPr lang="en-US" sz="2000" dirty="0"/>
          </a:p>
        </p:txBody>
      </p:sp>
      <p:pic>
        <p:nvPicPr>
          <p:cNvPr id="5" name="Picture 4" descr="Launch an email phishing campaign using phishing-frenzy ...">
            <a:extLst>
              <a:ext uri="{FF2B5EF4-FFF2-40B4-BE49-F238E27FC236}">
                <a16:creationId xmlns:a16="http://schemas.microsoft.com/office/drawing/2014/main" id="{B0A70B47-9637-7048-A540-C87F8ED0EF46}"/>
              </a:ext>
            </a:extLst>
          </p:cNvPr>
          <p:cNvPicPr>
            <a:picLocks noChangeAspect="1"/>
          </p:cNvPicPr>
          <p:nvPr/>
        </p:nvPicPr>
        <p:blipFill>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609600" y="624840"/>
            <a:ext cx="990600" cy="990600"/>
          </a:xfrm>
          <a:prstGeom prst="rect">
            <a:avLst/>
          </a:prstGeom>
        </p:spPr>
      </p:pic>
      <p:pic>
        <p:nvPicPr>
          <p:cNvPr id="1026" name="Picture 2">
            <a:extLst>
              <a:ext uri="{FF2B5EF4-FFF2-40B4-BE49-F238E27FC236}">
                <a16:creationId xmlns:a16="http://schemas.microsoft.com/office/drawing/2014/main" id="{74547C22-1C17-BC4A-B8AA-C9F4DE7FF1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2235200"/>
            <a:ext cx="1193800" cy="119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2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EDD82336-99C5-7E4C-BA59-B1FBC81AF1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a:prstGeom prst="rect">
            <a:avLst/>
          </a:prstGeom>
        </p:spPr>
      </p:pic>
    </p:spTree>
    <p:extLst>
      <p:ext uri="{BB962C8B-B14F-4D97-AF65-F5344CB8AC3E}">
        <p14:creationId xmlns:p14="http://schemas.microsoft.com/office/powerpoint/2010/main" val="71448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CB0393-F718-0F4E-B3DD-708F8B9404F0}"/>
              </a:ext>
            </a:extLst>
          </p:cNvPr>
          <p:cNvSpPr>
            <a:spLocks noGrp="1"/>
          </p:cNvSpPr>
          <p:nvPr>
            <p:ph type="body" sz="quarter" idx="10"/>
          </p:nvPr>
        </p:nvSpPr>
        <p:spPr>
          <a:xfrm>
            <a:off x="2590800" y="381000"/>
            <a:ext cx="10363200" cy="533400"/>
          </a:xfrm>
        </p:spPr>
        <p:txBody>
          <a:bodyPr/>
          <a:lstStyle/>
          <a:p>
            <a:r>
              <a:rPr lang="en-US" dirty="0"/>
              <a:t>Find what the cat likes: Cats like their treasures to be safe</a:t>
            </a:r>
          </a:p>
        </p:txBody>
      </p:sp>
      <p:sp>
        <p:nvSpPr>
          <p:cNvPr id="3" name="Text Placeholder 2">
            <a:extLst>
              <a:ext uri="{FF2B5EF4-FFF2-40B4-BE49-F238E27FC236}">
                <a16:creationId xmlns:a16="http://schemas.microsoft.com/office/drawing/2014/main" id="{54337C73-8073-8649-8A01-2B0D9B6D3DCE}"/>
              </a:ext>
            </a:extLst>
          </p:cNvPr>
          <p:cNvSpPr>
            <a:spLocks noGrp="1"/>
          </p:cNvSpPr>
          <p:nvPr>
            <p:ph type="body" sz="quarter" idx="11"/>
          </p:nvPr>
        </p:nvSpPr>
        <p:spPr>
          <a:xfrm>
            <a:off x="2590800" y="1066800"/>
            <a:ext cx="9296400" cy="5257800"/>
          </a:xfrm>
        </p:spPr>
        <p:txBody>
          <a:bodyPr/>
          <a:lstStyle/>
          <a:p>
            <a:pPr marL="0" indent="0">
              <a:buNone/>
            </a:pPr>
            <a:r>
              <a:rPr lang="en-US" sz="2000" b="1" dirty="0"/>
              <a:t>EXAMPLE EXERCISE</a:t>
            </a:r>
          </a:p>
          <a:p>
            <a:r>
              <a:rPr lang="en-US" sz="2000" dirty="0"/>
              <a:t>Deploy pseudo-ransomware (via phishing or bash bunny)</a:t>
            </a:r>
          </a:p>
          <a:p>
            <a:r>
              <a:rPr lang="en-US" sz="2000" dirty="0"/>
              <a:t>Discuss delivery methods</a:t>
            </a:r>
          </a:p>
          <a:p>
            <a:r>
              <a:rPr lang="en-US" sz="2000" dirty="0"/>
              <a:t>Describe the Effects</a:t>
            </a:r>
          </a:p>
          <a:p>
            <a:r>
              <a:rPr lang="en-US" sz="2000" dirty="0"/>
              <a:t>Review your policies</a:t>
            </a:r>
          </a:p>
          <a:p>
            <a:pPr marL="0" indent="0">
              <a:buNone/>
            </a:pPr>
            <a:endParaRPr lang="en-US" sz="1100" dirty="0"/>
          </a:p>
          <a:p>
            <a:pPr marL="0" indent="0">
              <a:buNone/>
            </a:pPr>
            <a:r>
              <a:rPr lang="en-US" sz="2000" dirty="0"/>
              <a:t>Tie the exercise back to the priorities.</a:t>
            </a:r>
            <a:endParaRPr lang="en-US" sz="1100" dirty="0"/>
          </a:p>
          <a:p>
            <a:pPr marL="0" indent="0">
              <a:buNone/>
            </a:pPr>
            <a:endParaRPr lang="en-US" sz="1100" dirty="0"/>
          </a:p>
          <a:p>
            <a:pPr marL="0" indent="0">
              <a:buNone/>
            </a:pPr>
            <a:endParaRPr lang="en-US" sz="1100" dirty="0"/>
          </a:p>
          <a:p>
            <a:pPr marL="0" indent="0">
              <a:buNone/>
            </a:pPr>
            <a:r>
              <a:rPr lang="en-US" sz="2000" dirty="0"/>
              <a:t>I developed an </a:t>
            </a:r>
            <a:r>
              <a:rPr lang="en-US" sz="2000" dirty="0" err="1"/>
              <a:t>AutoHotKey</a:t>
            </a:r>
            <a:r>
              <a:rPr lang="en-US" sz="2000" dirty="0"/>
              <a:t> (AHK) script that emulates the way ransomware takes over a machine.  This script traps all basic keyboard and mouse actions for a short time (configurable).   </a:t>
            </a:r>
            <a:r>
              <a:rPr lang="en-US" sz="2000" b="1" i="1" dirty="0"/>
              <a:t>It does not do anything malicious to the computer.</a:t>
            </a:r>
          </a:p>
          <a:p>
            <a:pPr marL="0" indent="0">
              <a:buNone/>
            </a:pPr>
            <a:endParaRPr lang="en-US" sz="1100" b="1" i="1" dirty="0"/>
          </a:p>
          <a:p>
            <a:pPr marL="0" indent="0">
              <a:buNone/>
            </a:pPr>
            <a:r>
              <a:rPr lang="en-US" sz="2000" dirty="0">
                <a:hlinkClick r:id="rId3"/>
              </a:rPr>
              <a:t>https://github.com/ralphyz/pseudo-ransomware</a:t>
            </a:r>
            <a:r>
              <a:rPr lang="en-US" sz="2000" dirty="0"/>
              <a:t> </a:t>
            </a:r>
          </a:p>
        </p:txBody>
      </p:sp>
      <p:pic>
        <p:nvPicPr>
          <p:cNvPr id="4" name="Picture 3" descr="Malware - Simple English Wikipedia, the free encyclopedia">
            <a:extLst>
              <a:ext uri="{FF2B5EF4-FFF2-40B4-BE49-F238E27FC236}">
                <a16:creationId xmlns:a16="http://schemas.microsoft.com/office/drawing/2014/main" id="{4E1A9F19-2D6F-2141-B96B-E44950216461}"/>
              </a:ext>
            </a:extLst>
          </p:cNvPr>
          <p:cNvPicPr>
            <a:picLocks noChangeAspect="1"/>
          </p:cNvPicPr>
          <p:nvPr/>
        </p:nvPicPr>
        <p:blipFill>
          <a:blip r:embed="rId4" cstate="email">
            <a:extLst>
              <a:ext uri="{28A0092B-C50C-407E-A947-70E740481C1C}">
                <a14:useLocalDpi xmlns:a14="http://schemas.microsoft.com/office/drawing/2010/main"/>
              </a:ext>
              <a:ext uri="{837473B0-CC2E-450A-ABE3-18F120FF3D39}">
                <a1611:picAttrSrcUrl xmlns:a1611="http://schemas.microsoft.com/office/drawing/2016/11/main" r:id="rId5"/>
              </a:ext>
            </a:extLst>
          </a:blip>
          <a:stretch>
            <a:fillRect/>
          </a:stretch>
        </p:blipFill>
        <p:spPr>
          <a:xfrm flipH="1">
            <a:off x="685800" y="647700"/>
            <a:ext cx="884903" cy="914400"/>
          </a:xfrm>
          <a:prstGeom prst="rect">
            <a:avLst/>
          </a:prstGeom>
        </p:spPr>
      </p:pic>
      <p:pic>
        <p:nvPicPr>
          <p:cNvPr id="6" name="Picture 6">
            <a:extLst>
              <a:ext uri="{FF2B5EF4-FFF2-40B4-BE49-F238E27FC236}">
                <a16:creationId xmlns:a16="http://schemas.microsoft.com/office/drawing/2014/main" id="{E2397C19-34A5-C342-AB37-A23E4AAFA2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2209800"/>
            <a:ext cx="990600"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60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135A5FF-729B-9E42-953F-FC912B7DBA73}"/>
              </a:ext>
            </a:extLst>
          </p:cNvPr>
          <p:cNvPicPr>
            <a:picLocks noGrp="1" noChangeAspect="1"/>
          </p:cNvPicPr>
          <p:nvPr>
            <p:ph type="pic" sz="quarter" idx="10"/>
          </p:nvPr>
        </p:nvPicPr>
        <p:blipFill>
          <a:blip r:embed="rId2"/>
          <a:srcRect t="2003" b="2003"/>
          <a:stretch>
            <a:fillRect/>
          </a:stretch>
        </p:blipFill>
        <p:spPr>
          <a:prstGeom prst="rect">
            <a:avLst/>
          </a:prstGeom>
        </p:spPr>
      </p:pic>
    </p:spTree>
    <p:extLst>
      <p:ext uri="{BB962C8B-B14F-4D97-AF65-F5344CB8AC3E}">
        <p14:creationId xmlns:p14="http://schemas.microsoft.com/office/powerpoint/2010/main" val="2854339989"/>
      </p:ext>
    </p:extLst>
  </p:cSld>
  <p:clrMapOvr>
    <a:masterClrMapping/>
  </p:clrMapOvr>
</p:sld>
</file>

<file path=ppt/theme/theme1.xml><?xml version="1.0" encoding="utf-8"?>
<a:theme xmlns:a="http://schemas.openxmlformats.org/drawingml/2006/main" name="Theme FPT">
  <a:themeElements>
    <a:clrScheme name="Theme FPT 2">
      <a:dk1>
        <a:sysClr val="windowText" lastClr="000000"/>
      </a:dk1>
      <a:lt1>
        <a:sysClr val="window" lastClr="FFFFFF"/>
      </a:lt1>
      <a:dk2>
        <a:srgbClr val="7F7F7F"/>
      </a:dk2>
      <a:lt2>
        <a:srgbClr val="FF7000"/>
      </a:lt2>
      <a:accent1>
        <a:srgbClr val="0099FF"/>
      </a:accent1>
      <a:accent2>
        <a:srgbClr val="98D442"/>
      </a:accent2>
      <a:accent3>
        <a:srgbClr val="FFBE38"/>
      </a:accent3>
      <a:accent4>
        <a:srgbClr val="B0017E"/>
      </a:accent4>
      <a:accent5>
        <a:srgbClr val="003DAF"/>
      </a:accent5>
      <a:accent6>
        <a:srgbClr val="01B055"/>
      </a:accent6>
      <a:hlink>
        <a:srgbClr val="FF7000"/>
      </a:hlink>
      <a:folHlink>
        <a:srgbClr val="ED7D31"/>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 FPT" id="{9678751C-1541-4ACF-9F51-2239F68195D9}" vid="{6B2A2313-B38A-42B4-92DF-F5149D7DAE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79e0a67-90d3-4881-91d7-a076eccd3199"/>
    <d6b90e6673734c2a8fb8005356e4ee60 xmlns="01ad3c05-57b9-481d-b6a7-07ce2379ac4f">
      <Terms xmlns="http://schemas.microsoft.com/office/infopath/2007/PartnerControls"/>
    </d6b90e6673734c2a8fb8005356e4ee60>
    <ne4737f119b7403eb841aa1fca4cf83b xmlns="01ad3c05-57b9-481d-b6a7-07ce2379ac4f">
      <Terms xmlns="http://schemas.microsoft.com/office/infopath/2007/PartnerControls"/>
    </ne4737f119b7403eb841aa1fca4cf83b>
    <j894c00ca53c4c9dbeed5015694d548f xmlns="01ad3c05-57b9-481d-b6a7-07ce2379ac4f">
      <Terms xmlns="http://schemas.microsoft.com/office/infopath/2007/PartnerControls"/>
    </j894c00ca53c4c9dbeed5015694d548f>
    <o644d5d6181342f68096b049467e512b xmlns="01ad3c05-57b9-481d-b6a7-07ce2379ac4f">
      <Terms xmlns="http://schemas.microsoft.com/office/infopath/2007/PartnerControls"/>
    </o644d5d6181342f68096b049467e512b>
    <f0d0f1ff99ba45b2af90c798e2b7b480 xmlns="01ad3c05-57b9-481d-b6a7-07ce2379ac4f">
      <Terms xmlns="http://schemas.microsoft.com/office/infopath/2007/PartnerControls"/>
    </f0d0f1ff99ba45b2af90c798e2b7b480>
    <ief8e42551d541f0a0b32cf16412b640 xmlns="01ad3c05-57b9-481d-b6a7-07ce2379ac4f">
      <Terms xmlns="http://schemas.microsoft.com/office/infopath/2007/PartnerControls"/>
    </ief8e42551d541f0a0b32cf16412b640>
    <e891aa66f6824d4aa146c746e8924540 xmlns="01ad3c05-57b9-481d-b6a7-07ce2379ac4f">
      <Terms xmlns="http://schemas.microsoft.com/office/infopath/2007/PartnerControls"/>
    </e891aa66f6824d4aa146c746e8924540>
    <_dlc_DocId xmlns="979e0a67-90d3-4881-91d7-a076eccd3199">FPTP-14831575-1696</_dlc_DocId>
    <_dlc_DocIdUrl xmlns="979e0a67-90d3-4881-91d7-a076eccd3199">
      <Url>https://pgone.sharepoint.com/sites/FPTPortal/_layouts/15/DocIdRedir.aspx?ID=FPTP-14831575-1696</Url>
      <Description>FPTP-14831575-1696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PGOne Document" ma:contentTypeID="0x0101003974B565B915FE4AA3ADCD8CCBCAF2BC0100E46B761D613B53448F7A122E097010F00030BB3EBBB07E1641A50551E1A2C2AB6100A609DA502CDC864D9B75725AB0736765001AD73859498AE94FB1D7B2A3E2EB5173001B74A2A1B14BB44BAFC49921BE5D314900B5F716309C6AE949B362776A4DE8F0A300FD23E143C4743748B39D8A5505812B3F00355202B7DFC3FF4DB2B47E0EA33DA5B000FAE07B1D61C04E4E8D70013BD206798500F6A3234CE5F9D544A16B06564A4DFD94009867F04A6B3FF447BD8FC2F350DDC96200E708A930CF67D24BBE87EE15CAAA06DC00801F676B8E2D9E42A411F8C0D2CC4189003CCF3EEFB9146B4E98D51CB84958E4C8" ma:contentTypeVersion="6" ma:contentTypeDescription="Default Document Content Type for P&amp;G Documents" ma:contentTypeScope="" ma:versionID="db0deba773cdd09770150f1c513e0ff2">
  <xsd:schema xmlns:xsd="http://www.w3.org/2001/XMLSchema" xmlns:xs="http://www.w3.org/2001/XMLSchema" xmlns:p="http://schemas.microsoft.com/office/2006/metadata/properties" xmlns:ns2="01ad3c05-57b9-481d-b6a7-07ce2379ac4f" xmlns:ns3="979e0a67-90d3-4881-91d7-a076eccd3199" xmlns:ns4="f84ebac9-a8c2-4724-917f-109520341350" targetNamespace="http://schemas.microsoft.com/office/2006/metadata/properties" ma:root="true" ma:fieldsID="f7974b78dc0c29ea838355860096f375" ns2:_="" ns3:_="" ns4:_="">
    <xsd:import namespace="01ad3c05-57b9-481d-b6a7-07ce2379ac4f"/>
    <xsd:import namespace="979e0a67-90d3-4881-91d7-a076eccd3199"/>
    <xsd:import namespace="f84ebac9-a8c2-4724-917f-109520341350"/>
    <xsd:element name="properties">
      <xsd:complexType>
        <xsd:sequence>
          <xsd:element name="documentManagement">
            <xsd:complexType>
              <xsd:all>
                <xsd:element ref="ns2:ief8e42551d541f0a0b32cf16412b640" minOccurs="0"/>
                <xsd:element ref="ns2:ne4737f119b7403eb841aa1fca4cf83b" minOccurs="0"/>
                <xsd:element ref="ns2:o644d5d6181342f68096b049467e512b" minOccurs="0"/>
                <xsd:element ref="ns2:d6b90e6673734c2a8fb8005356e4ee60" minOccurs="0"/>
                <xsd:element ref="ns2:f0d0f1ff99ba45b2af90c798e2b7b480" minOccurs="0"/>
                <xsd:element ref="ns2:j894c00ca53c4c9dbeed5015694d548f" minOccurs="0"/>
                <xsd:element ref="ns2:e891aa66f6824d4aa146c746e8924540" minOccurs="0"/>
                <xsd:element ref="ns3:TaxCatchAll" minOccurs="0"/>
                <xsd:element ref="ns3:TaxCatchAllLabel" minOccurs="0"/>
                <xsd:element ref="ns3:SharedWithUsers" minOccurs="0"/>
                <xsd:element ref="ns3:SharedWithDetails" minOccurs="0"/>
                <xsd:element ref="ns4:MediaServiceGenerationTime" minOccurs="0"/>
                <xsd:element ref="ns4:MediaServiceEventHashCod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d3c05-57b9-481d-b6a7-07ce2379ac4f" elementFormDefault="qualified">
    <xsd:import namespace="http://schemas.microsoft.com/office/2006/documentManagement/types"/>
    <xsd:import namespace="http://schemas.microsoft.com/office/infopath/2007/PartnerControls"/>
    <xsd:element name="ief8e42551d541f0a0b32cf16412b640" ma:index="10" nillable="true" ma:taxonomy="true" ma:internalName="ief8e42551d541f0a0b32cf16412b640" ma:taxonomyFieldName="PGProduct" ma:displayName="Product" ma:default="" ma:fieldId="{2ef8e425-51d5-41f0-a0b3-2cf16412b640}" ma:taxonomyMulti="true" ma:sspId="c81b625c-6132-4315-8b99-2d7d4df07560" ma:termSetId="7762a0a6-fdf6-4e39-9e18-aa9812291d03" ma:anchorId="00000000-0000-0000-0000-000000000000" ma:open="false" ma:isKeyword="false">
      <xsd:complexType>
        <xsd:sequence>
          <xsd:element ref="pc:Terms" minOccurs="0" maxOccurs="1"/>
        </xsd:sequence>
      </xsd:complexType>
    </xsd:element>
    <xsd:element name="ne4737f119b7403eb841aa1fca4cf83b" ma:index="11" nillable="true" ma:taxonomy="true" ma:internalName="ne4737f119b7403eb841aa1fca4cf83b" ma:taxonomyFieldName="PGTimePeriod" ma:displayName="Time Period" ma:default="" ma:fieldId="{7e4737f1-19b7-403e-b841-aa1fca4cf83b}" ma:taxonomyMulti="true" ma:sspId="c81b625c-6132-4315-8b99-2d7d4df07560" ma:termSetId="6e1644fc-101e-4dfe-84e6-b8955b26b53b" ma:anchorId="00000000-0000-0000-0000-000000000000" ma:open="false" ma:isKeyword="false">
      <xsd:complexType>
        <xsd:sequence>
          <xsd:element ref="pc:Terms" minOccurs="0" maxOccurs="1"/>
        </xsd:sequence>
      </xsd:complexType>
    </xsd:element>
    <xsd:element name="o644d5d6181342f68096b049467e512b" ma:index="12" nillable="true" ma:taxonomy="true" ma:internalName="o644d5d6181342f68096b049467e512b" ma:taxonomyFieldName="PGContentClass" ma:displayName="Content Class" ma:default="" ma:fieldId="{8644d5d6-1813-42f6-8096-b049467e512b}" ma:taxonomyMulti="true" ma:sspId="c81b625c-6132-4315-8b99-2d7d4df07560" ma:termSetId="0bc0240c-e77b-4120-97d6-12f09ec74a90" ma:anchorId="00000000-0000-0000-0000-000000000000" ma:open="false" ma:isKeyword="false">
      <xsd:complexType>
        <xsd:sequence>
          <xsd:element ref="pc:Terms" minOccurs="0" maxOccurs="1"/>
        </xsd:sequence>
      </xsd:complexType>
    </xsd:element>
    <xsd:element name="d6b90e6673734c2a8fb8005356e4ee60" ma:index="13" nillable="true" ma:taxonomy="true" ma:internalName="d6b90e6673734c2a8fb8005356e4ee60" ma:taxonomyFieldName="PGBusinessProcess" ma:displayName="Business Process" ma:default="" ma:fieldId="{d6b90e66-7373-4c2a-8fb8-005356e4ee60}" ma:taxonomyMulti="true" ma:sspId="c81b625c-6132-4315-8b99-2d7d4df07560" ma:termSetId="913a071e-35cd-4b03-ba9c-23cd7181b992" ma:anchorId="00000000-0000-0000-0000-000000000000" ma:open="false" ma:isKeyword="false">
      <xsd:complexType>
        <xsd:sequence>
          <xsd:element ref="pc:Terms" minOccurs="0" maxOccurs="1"/>
        </xsd:sequence>
      </xsd:complexType>
    </xsd:element>
    <xsd:element name="f0d0f1ff99ba45b2af90c798e2b7b480" ma:index="14" nillable="true" ma:taxonomy="true" ma:internalName="f0d0f1ff99ba45b2af90c798e2b7b480" ma:taxonomyFieldName="PGLanguages" ma:displayName="Languages" ma:default="" ma:fieldId="{f0d0f1ff-99ba-45b2-af90-c798e2b7b480}" ma:taxonomyMulti="true" ma:sspId="c81b625c-6132-4315-8b99-2d7d4df07560" ma:termSetId="b2daf0e2-40ae-415d-b42b-2e5f90008b29" ma:anchorId="00000000-0000-0000-0000-000000000000" ma:open="false" ma:isKeyword="false">
      <xsd:complexType>
        <xsd:sequence>
          <xsd:element ref="pc:Terms" minOccurs="0" maxOccurs="1"/>
        </xsd:sequence>
      </xsd:complexType>
    </xsd:element>
    <xsd:element name="j894c00ca53c4c9dbeed5015694d548f" ma:index="15" nillable="true" ma:taxonomy="true" ma:internalName="j894c00ca53c4c9dbeed5015694d548f" ma:taxonomyFieldName="PGCustomers" ma:displayName="Customers" ma:default="" ma:fieldId="{3894c00c-a53c-4c9d-beed-5015694d548f}" ma:taxonomyMulti="true" ma:sspId="c81b625c-6132-4315-8b99-2d7d4df07560" ma:termSetId="4014f342-6433-42b4-8ec2-bef27a57b183" ma:anchorId="00000000-0000-0000-0000-000000000000" ma:open="false" ma:isKeyword="false">
      <xsd:complexType>
        <xsd:sequence>
          <xsd:element ref="pc:Terms" minOccurs="0" maxOccurs="1"/>
        </xsd:sequence>
      </xsd:complexType>
    </xsd:element>
    <xsd:element name="e891aa66f6824d4aa146c746e8924540" ma:index="16" nillable="true" ma:taxonomy="true" ma:internalName="e891aa66f6824d4aa146c746e8924540" ma:taxonomyFieldName="PGCompetitors" ma:displayName="Competitors" ma:default="" ma:fieldId="{e891aa66-f682-4d4a-a146-c746e8924540}" ma:taxonomyMulti="true" ma:sspId="c81b625c-6132-4315-8b99-2d7d4df07560" ma:termSetId="b3770ef0-12b1-46df-877b-1e7481663f1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79e0a67-90d3-4881-91d7-a076eccd3199"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fd84a35b-7ebf-499c-961c-bab3163a478e}" ma:internalName="TaxCatchAll" ma:showField="CatchAllData" ma:web="979e0a67-90d3-4881-91d7-a076eccd3199">
      <xsd:complexType>
        <xsd:complexContent>
          <xsd:extension base="dms:MultiChoiceLookup">
            <xsd:sequence>
              <xsd:element name="Value" type="dms:Lookup" maxOccurs="unbounded" minOccurs="0" nillable="true"/>
            </xsd:sequence>
          </xsd:extension>
        </xsd:complexContent>
      </xsd:complexType>
    </xsd:element>
    <xsd:element name="TaxCatchAllLabel" ma:index="22" nillable="true" ma:displayName="Taxonomy Catch All Column1" ma:hidden="true" ma:list="{fd84a35b-7ebf-499c-961c-bab3163a478e}" ma:internalName="TaxCatchAllLabel" ma:readOnly="true" ma:showField="CatchAllDataLabel" ma:web="979e0a67-90d3-4881-91d7-a076eccd3199">
      <xsd:complexType>
        <xsd:complexContent>
          <xsd:extension base="dms:MultiChoiceLookup">
            <xsd:sequence>
              <xsd:element name="Value" type="dms:Lookup" maxOccurs="unbounded" minOccurs="0" nillable="true"/>
            </xsd:sequence>
          </xsd:extension>
        </xsd:complexContent>
      </xsd:complexType>
    </xsd:element>
    <xsd:element name="SharedWithUsers" ma:index="2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internalName="SharedWithDetails" ma:readOnly="true">
      <xsd:simpleType>
        <xsd:restriction base="dms:Note">
          <xsd:maxLength value="255"/>
        </xsd:restriction>
      </xsd:simple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_dlc_DocIdUrl" ma:index="2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4ebac9-a8c2-4724-917f-109520341350" elementFormDefault="qualified">
    <xsd:import namespace="http://schemas.microsoft.com/office/2006/documentManagement/types"/>
    <xsd:import namespace="http://schemas.microsoft.com/office/infopath/2007/PartnerControls"/>
    <xsd:element name="MediaServiceGenerationTime" ma:index="26" nillable="true" ma:displayName="MediaServiceGenerationTime" ma:hidden="true" ma:internalName="MediaServiceGenerationTime" ma:readOnly="true">
      <xsd:simpleType>
        <xsd:restriction base="dms:Text"/>
      </xsd:simpleType>
    </xsd:element>
    <xsd:element name="MediaServiceEventHashCode" ma:index="2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BB3C21-3846-4447-8951-C45C03636186}">
  <ds:schemaRefs>
    <ds:schemaRef ds:uri="http://purl.org/dc/elements/1.1/"/>
    <ds:schemaRef ds:uri="http://schemas.microsoft.com/office/2006/documentManagement/types"/>
    <ds:schemaRef ds:uri="http://www.w3.org/XML/1998/namespace"/>
    <ds:schemaRef ds:uri="979e0a67-90d3-4881-91d7-a076eccd3199"/>
    <ds:schemaRef ds:uri="f84ebac9-a8c2-4724-917f-109520341350"/>
    <ds:schemaRef ds:uri="http://purl.org/dc/dcmitype/"/>
    <ds:schemaRef ds:uri="http://schemas.microsoft.com/office/2006/metadata/properties"/>
    <ds:schemaRef ds:uri="http://schemas.microsoft.com/office/infopath/2007/PartnerControls"/>
    <ds:schemaRef ds:uri="http://schemas.openxmlformats.org/package/2006/metadata/core-properties"/>
    <ds:schemaRef ds:uri="01ad3c05-57b9-481d-b6a7-07ce2379ac4f"/>
    <ds:schemaRef ds:uri="http://purl.org/dc/terms/"/>
  </ds:schemaRefs>
</ds:datastoreItem>
</file>

<file path=customXml/itemProps2.xml><?xml version="1.0" encoding="utf-8"?>
<ds:datastoreItem xmlns:ds="http://schemas.openxmlformats.org/officeDocument/2006/customXml" ds:itemID="{E8363716-9926-4D89-94D1-05FB75F0F475}">
  <ds:schemaRefs>
    <ds:schemaRef ds:uri="http://schemas.microsoft.com/sharepoint/v3/contenttype/forms"/>
  </ds:schemaRefs>
</ds:datastoreItem>
</file>

<file path=customXml/itemProps3.xml><?xml version="1.0" encoding="utf-8"?>
<ds:datastoreItem xmlns:ds="http://schemas.openxmlformats.org/officeDocument/2006/customXml" ds:itemID="{B62D52DE-A16A-4AE3-BADA-05159C94363F}">
  <ds:schemaRefs>
    <ds:schemaRef ds:uri="http://schemas.microsoft.com/sharepoint/events"/>
  </ds:schemaRefs>
</ds:datastoreItem>
</file>

<file path=customXml/itemProps4.xml><?xml version="1.0" encoding="utf-8"?>
<ds:datastoreItem xmlns:ds="http://schemas.openxmlformats.org/officeDocument/2006/customXml" ds:itemID="{B89B4B6A-8224-476F-883F-B0105DCAC1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d3c05-57b9-481d-b6a7-07ce2379ac4f"/>
    <ds:schemaRef ds:uri="979e0a67-90d3-4881-91d7-a076eccd3199"/>
    <ds:schemaRef ds:uri="f84ebac9-a8c2-4724-917f-1095203413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22888</TotalTime>
  <Words>2308</Words>
  <Application>Microsoft Macintosh PowerPoint</Application>
  <PresentationFormat>Widescreen</PresentationFormat>
  <Paragraphs>354</Paragraphs>
  <Slides>29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Times</vt:lpstr>
      <vt:lpstr>Theme FPT</vt:lpstr>
      <vt:lpstr>Training Cats: Presenting Security to Senior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Procter &amp; Gamble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 Schuerman</dc:creator>
  <cp:lastModifiedBy>Duncan, Brian</cp:lastModifiedBy>
  <cp:revision>221</cp:revision>
  <dcterms:created xsi:type="dcterms:W3CDTF">2011-07-13T13:45:29Z</dcterms:created>
  <dcterms:modified xsi:type="dcterms:W3CDTF">2019-10-15T14:52:35Z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0x0101003974B565B915FE4AA3ADCD8CCBCAF2BC0100E46B761D613B53448F7A122E097010F00030BB3EBBB07E1641A50551E1A2C2AB6100A609DA502CDC864D9B75725AB0736765001AD73859498AE94FB1D7B2A3E2EB5173001B74A2A1B14BB44BAFC49921BE5D314900B5F716309C6AE949B362776A4DE8F0A300FD23E14</vt:lpwstr>
  </property>
  <property fmtid="{D5CDD505-2E9C-101B-9397-08002B2CF9AE}" pid="3" name="_dlc_DocIdItemGuid">
    <vt:lpwstr>a87d42f5-eb89-4a16-9c98-a689edc14f9b</vt:lpwstr>
  </property>
  <property fmtid="{D5CDD505-2E9C-101B-9397-08002B2CF9AE}" pid="4" name="MSIP_Label_0e8c1ad7-7757-41ac-8bca-03e4c1bd2e29_Enabled">
    <vt:lpwstr>True</vt:lpwstr>
  </property>
  <property fmtid="{D5CDD505-2E9C-101B-9397-08002B2CF9AE}" pid="5" name="MSIP_Label_0e8c1ad7-7757-41ac-8bca-03e4c1bd2e29_SiteId">
    <vt:lpwstr>3596192b-fdf5-4e2c-a6fa-acb706c963d8</vt:lpwstr>
  </property>
  <property fmtid="{D5CDD505-2E9C-101B-9397-08002B2CF9AE}" pid="6" name="MSIP_Label_0e8c1ad7-7757-41ac-8bca-03e4c1bd2e29_Owner">
    <vt:lpwstr>duncan.b@pg.com</vt:lpwstr>
  </property>
  <property fmtid="{D5CDD505-2E9C-101B-9397-08002B2CF9AE}" pid="7" name="MSIP_Label_0e8c1ad7-7757-41ac-8bca-03e4c1bd2e29_SetDate">
    <vt:lpwstr>2019-08-29T12:12:41.2133358Z</vt:lpwstr>
  </property>
  <property fmtid="{D5CDD505-2E9C-101B-9397-08002B2CF9AE}" pid="8" name="MSIP_Label_0e8c1ad7-7757-41ac-8bca-03e4c1bd2e29_Name">
    <vt:lpwstr>Special Circumstances</vt:lpwstr>
  </property>
  <property fmtid="{D5CDD505-2E9C-101B-9397-08002B2CF9AE}" pid="9" name="MSIP_Label_0e8c1ad7-7757-41ac-8bca-03e4c1bd2e29_Application">
    <vt:lpwstr>Microsoft Azure Information Protection</vt:lpwstr>
  </property>
  <property fmtid="{D5CDD505-2E9C-101B-9397-08002B2CF9AE}" pid="10" name="MSIP_Label_0e8c1ad7-7757-41ac-8bca-03e4c1bd2e29_ActionId">
    <vt:lpwstr>d679a9a1-7089-4f30-a16a-942118eeb951</vt:lpwstr>
  </property>
  <property fmtid="{D5CDD505-2E9C-101B-9397-08002B2CF9AE}" pid="11" name="MSIP_Label_0e8c1ad7-7757-41ac-8bca-03e4c1bd2e29_Extended_MSFT_Method">
    <vt:lpwstr>Manual</vt:lpwstr>
  </property>
  <property fmtid="{D5CDD505-2E9C-101B-9397-08002B2CF9AE}" pid="12" name="MSIP_Label_5ea83769-dbd2-43f3-b892-a7df32d130fd_Enabled">
    <vt:lpwstr>True</vt:lpwstr>
  </property>
  <property fmtid="{D5CDD505-2E9C-101B-9397-08002B2CF9AE}" pid="13" name="MSIP_Label_5ea83769-dbd2-43f3-b892-a7df32d130fd_SiteId">
    <vt:lpwstr>3596192b-fdf5-4e2c-a6fa-acb706c963d8</vt:lpwstr>
  </property>
  <property fmtid="{D5CDD505-2E9C-101B-9397-08002B2CF9AE}" pid="14" name="MSIP_Label_5ea83769-dbd2-43f3-b892-a7df32d130fd_Owner">
    <vt:lpwstr>duncan.b@pg.com</vt:lpwstr>
  </property>
  <property fmtid="{D5CDD505-2E9C-101B-9397-08002B2CF9AE}" pid="15" name="MSIP_Label_5ea83769-dbd2-43f3-b892-a7df32d130fd_SetDate">
    <vt:lpwstr>2019-08-29T12:12:41.2133358Z</vt:lpwstr>
  </property>
  <property fmtid="{D5CDD505-2E9C-101B-9397-08002B2CF9AE}" pid="16" name="MSIP_Label_5ea83769-dbd2-43f3-b892-a7df32d130fd_Name">
    <vt:lpwstr>Personal Use No Label</vt:lpwstr>
  </property>
  <property fmtid="{D5CDD505-2E9C-101B-9397-08002B2CF9AE}" pid="17" name="MSIP_Label_5ea83769-dbd2-43f3-b892-a7df32d130fd_Application">
    <vt:lpwstr>Microsoft Azure Information Protection</vt:lpwstr>
  </property>
  <property fmtid="{D5CDD505-2E9C-101B-9397-08002B2CF9AE}" pid="18" name="MSIP_Label_5ea83769-dbd2-43f3-b892-a7df32d130fd_ActionId">
    <vt:lpwstr>d679a9a1-7089-4f30-a16a-942118eeb951</vt:lpwstr>
  </property>
  <property fmtid="{D5CDD505-2E9C-101B-9397-08002B2CF9AE}" pid="19" name="MSIP_Label_5ea83769-dbd2-43f3-b892-a7df32d130fd_Parent">
    <vt:lpwstr>0e8c1ad7-7757-41ac-8bca-03e4c1bd2e29</vt:lpwstr>
  </property>
  <property fmtid="{D5CDD505-2E9C-101B-9397-08002B2CF9AE}" pid="20" name="MSIP_Label_5ea83769-dbd2-43f3-b892-a7df32d130fd_Extended_MSFT_Method">
    <vt:lpwstr>Manual</vt:lpwstr>
  </property>
  <property fmtid="{D5CDD505-2E9C-101B-9397-08002B2CF9AE}" pid="21" name="Sensitivity">
    <vt:lpwstr>Special Circumstances Personal Use No Label</vt:lpwstr>
  </property>
</Properties>
</file>